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44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335" r:id="rId6"/>
    <p:sldId id="347" r:id="rId7"/>
    <p:sldId id="346" r:id="rId8"/>
    <p:sldId id="348" r:id="rId9"/>
    <p:sldId id="349" r:id="rId10"/>
    <p:sldId id="333" r:id="rId11"/>
    <p:sldId id="351" r:id="rId12"/>
    <p:sldId id="325" r:id="rId13"/>
    <p:sldId id="352" r:id="rId14"/>
    <p:sldId id="354" r:id="rId15"/>
    <p:sldId id="345" r:id="rId16"/>
    <p:sldId id="355" r:id="rId17"/>
    <p:sldId id="327" r:id="rId18"/>
    <p:sldId id="356" r:id="rId19"/>
    <p:sldId id="321" r:id="rId20"/>
    <p:sldId id="342" r:id="rId21"/>
    <p:sldId id="336" r:id="rId22"/>
    <p:sldId id="322" r:id="rId23"/>
    <p:sldId id="357" r:id="rId24"/>
    <p:sldId id="358" r:id="rId25"/>
    <p:sldId id="332" r:id="rId26"/>
    <p:sldId id="359" r:id="rId27"/>
    <p:sldId id="328" r:id="rId28"/>
    <p:sldId id="360" r:id="rId29"/>
    <p:sldId id="361" r:id="rId30"/>
    <p:sldId id="331" r:id="rId31"/>
    <p:sldId id="362" r:id="rId32"/>
    <p:sldId id="363" r:id="rId33"/>
    <p:sldId id="329" r:id="rId34"/>
    <p:sldId id="366" r:id="rId35"/>
    <p:sldId id="330" r:id="rId36"/>
    <p:sldId id="364" r:id="rId37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z G Chiriboga J" initials="LGCJ" lastIdx="1" clrIdx="0">
    <p:extLst>
      <p:ext uri="{19B8F6BF-5375-455C-9EA6-DF929625EA0E}">
        <p15:presenceInfo xmlns="" xmlns:p15="http://schemas.microsoft.com/office/powerpoint/2012/main" userId="38eb17b498a3af8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CF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605" autoAdjust="0"/>
    <p:restoredTop sz="86375" autoAdjust="0"/>
  </p:normalViewPr>
  <p:slideViewPr>
    <p:cSldViewPr>
      <p:cViewPr>
        <p:scale>
          <a:sx n="65" d="100"/>
          <a:sy n="65" d="100"/>
        </p:scale>
        <p:origin x="-1272" y="-14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11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ADSanJuanLap2\Desktop\PARA%20REND%20CUENTAS\PARA%20FABIA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57313290384157"/>
          <c:y val="6.990726159230097E-2"/>
          <c:w val="0.74053050186908465"/>
          <c:h val="0.93009273840769902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12"/>
          </c:dPt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Hoja1!$F$24:$F$25</c:f>
              <c:strCache>
                <c:ptCount val="2"/>
                <c:pt idx="0">
                  <c:v>Gasto Corriente </c:v>
                </c:pt>
                <c:pt idx="1">
                  <c:v>Gasto de Inversión</c:v>
                </c:pt>
              </c:strCache>
            </c:strRef>
          </c:cat>
          <c:val>
            <c:numRef>
              <c:f>Hoja1!$G$24:$G$25</c:f>
              <c:numCache>
                <c:formatCode>_(* #,##0.00_);_(* \(#,##0.00\);_(* "-"??_);_(@_)</c:formatCode>
                <c:ptCount val="2"/>
                <c:pt idx="0">
                  <c:v>21</c:v>
                </c:pt>
                <c:pt idx="1">
                  <c:v>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71-4D49-B34B-0C5ABD0E225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C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A4071-435B-46D5-B432-E18D41836DEB}" type="datetimeFigureOut">
              <a:rPr lang="es-EC" smtClean="0"/>
              <a:t>28/03/2022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1CD3B-00AA-4A8E-A4E3-240F2C21094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09377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F1CD3B-00AA-4A8E-A4E3-240F2C210941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18052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8" y="4074174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60807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s-EC" smtClean="0"/>
              <a:t>‹Nº›</a:t>
            </a:fld>
            <a:endParaRPr lang="es-EC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71800" y="914400"/>
            <a:ext cx="8134497" cy="1261884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 indent="-3175" algn="ctr">
              <a:lnSpc>
                <a:spcPts val="4320"/>
              </a:lnSpc>
              <a:spcBef>
                <a:spcPts val="640"/>
              </a:spcBef>
            </a:pPr>
            <a:endParaRPr lang="es-EC" sz="4000" spc="-140" dirty="0">
              <a:latin typeface="Arial"/>
              <a:cs typeface="Arial"/>
            </a:endParaRPr>
          </a:p>
          <a:p>
            <a:pPr marL="12700" marR="5080" indent="-3175" algn="ctr">
              <a:lnSpc>
                <a:spcPts val="4320"/>
              </a:lnSpc>
              <a:spcBef>
                <a:spcPts val="640"/>
              </a:spcBef>
            </a:pPr>
            <a:r>
              <a:rPr lang="es-EC" sz="4000" b="1" spc="-140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GAD PARROQUIAL DELEGSOL</a:t>
            </a:r>
            <a:endParaRPr lang="es-EC" sz="4000" b="1" spc="-245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000" y="3416813"/>
            <a:ext cx="7534347" cy="730969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-635">
              <a:lnSpc>
                <a:spcPts val="1620"/>
              </a:lnSpc>
              <a:spcBef>
                <a:spcPts val="300"/>
              </a:spcBef>
            </a:pPr>
            <a:endParaRPr lang="es-EC" sz="1500" spc="-155" dirty="0" smtClean="0">
              <a:solidFill>
                <a:srgbClr val="00B050"/>
              </a:solidFill>
              <a:latin typeface="Arial"/>
              <a:cs typeface="Arial"/>
            </a:endParaRPr>
          </a:p>
          <a:p>
            <a:pPr marL="12700" marR="5080" indent="-635" algn="ctr">
              <a:lnSpc>
                <a:spcPts val="1620"/>
              </a:lnSpc>
              <a:spcBef>
                <a:spcPts val="300"/>
              </a:spcBef>
            </a:pPr>
            <a:r>
              <a:rPr sz="1500" spc="-155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En </a:t>
            </a:r>
            <a:r>
              <a:rPr sz="1500" spc="-4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el </a:t>
            </a:r>
            <a:r>
              <a:rPr sz="1500" spc="-7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marco </a:t>
            </a:r>
            <a:r>
              <a:rPr sz="1500" spc="-7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de </a:t>
            </a:r>
            <a:r>
              <a:rPr sz="1500" spc="-5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la </a:t>
            </a:r>
            <a:r>
              <a:rPr sz="1500" spc="-6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resolución </a:t>
            </a:r>
            <a:r>
              <a:rPr sz="1500" spc="-7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No. </a:t>
            </a:r>
            <a:r>
              <a:rPr sz="1500" spc="-15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CPCCS-PLE-SG-042-2020-  </a:t>
            </a:r>
            <a:r>
              <a:rPr sz="1500" spc="-7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251 de </a:t>
            </a:r>
            <a:r>
              <a:rPr sz="1500" spc="-8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fecha </a:t>
            </a:r>
            <a:r>
              <a:rPr sz="1500" spc="-7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15 de </a:t>
            </a:r>
            <a:r>
              <a:rPr sz="1500" spc="-15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julio</a:t>
            </a:r>
            <a:r>
              <a:rPr sz="1500" spc="-1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endParaRPr lang="es-EC" sz="1500" spc="-15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  <a:p>
            <a:pPr marL="12700" marR="5080" indent="-635" algn="ctr">
              <a:lnSpc>
                <a:spcPts val="1620"/>
              </a:lnSpc>
              <a:spcBef>
                <a:spcPts val="300"/>
              </a:spcBef>
            </a:pPr>
            <a:r>
              <a:rPr sz="1500" spc="-7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de 2020 </a:t>
            </a:r>
            <a:r>
              <a:rPr sz="1500" spc="-3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emitida </a:t>
            </a:r>
            <a:r>
              <a:rPr sz="1500" spc="-2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por </a:t>
            </a:r>
            <a:r>
              <a:rPr sz="1500" spc="-4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el </a:t>
            </a:r>
            <a:r>
              <a:rPr sz="1500" spc="-10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Consejo </a:t>
            </a:r>
            <a:r>
              <a:rPr sz="1500" spc="-7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de  </a:t>
            </a:r>
            <a:r>
              <a:rPr sz="1500" spc="-6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Participación </a:t>
            </a:r>
            <a:r>
              <a:rPr sz="1500" spc="-9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Ciudadana </a:t>
            </a:r>
            <a:r>
              <a:rPr sz="1500" spc="-7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y </a:t>
            </a:r>
            <a:r>
              <a:rPr sz="1500" spc="-5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Control</a:t>
            </a:r>
            <a:r>
              <a:rPr sz="1500" spc="-75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500" spc="-7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social</a:t>
            </a:r>
            <a:r>
              <a:rPr lang="es-EC" sz="1500" spc="-7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.</a:t>
            </a:r>
            <a:endParaRPr sz="1500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8" name="Marcador de contenido 7">
            <a:extLst>
              <a:ext uri="{FF2B5EF4-FFF2-40B4-BE49-F238E27FC236}">
                <a16:creationId xmlns="" xmlns:a16="http://schemas.microsoft.com/office/drawing/2014/main" id="{DDE89FCC-B900-48BC-B23D-D6FE4860BB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66957" y="4816084"/>
            <a:ext cx="4338674" cy="1083714"/>
          </a:xfrm>
        </p:spPr>
        <p:txBody>
          <a:bodyPr>
            <a:normAutofit/>
          </a:bodyPr>
          <a:lstStyle/>
          <a:p>
            <a:pPr algn="ctr"/>
            <a:r>
              <a:rPr lang="es-EC" b="1" dirty="0" smtClean="0">
                <a:solidFill>
                  <a:schemeClr val="accent6">
                    <a:lumMod val="75000"/>
                  </a:schemeClr>
                </a:solidFill>
              </a:rPr>
              <a:t>Sr. Mario Salinas Castro</a:t>
            </a:r>
            <a:endParaRPr lang="es-EC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s-EC" b="1" dirty="0">
                <a:solidFill>
                  <a:schemeClr val="accent6">
                    <a:lumMod val="75000"/>
                  </a:schemeClr>
                </a:solidFill>
              </a:rPr>
              <a:t>Presidente</a:t>
            </a:r>
          </a:p>
        </p:txBody>
      </p:sp>
      <p:pic>
        <p:nvPicPr>
          <p:cNvPr id="6" name="Picture 2" descr="Página Oficial del GAD Delegsol - GAD parroquial DelegsolGAD parroquial  Delegso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6" r="13033"/>
          <a:stretch/>
        </p:blipFill>
        <p:spPr bwMode="auto">
          <a:xfrm>
            <a:off x="533400" y="1449852"/>
            <a:ext cx="1960913" cy="195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429000" y="76200"/>
            <a:ext cx="8799618" cy="6858000"/>
          </a:xfrm>
          <a:custGeom>
            <a:avLst/>
            <a:gdLst/>
            <a:ahLst/>
            <a:cxnLst/>
            <a:rect l="l" t="t" r="r" b="b"/>
            <a:pathLst>
              <a:path w="8450580" h="6858000">
                <a:moveTo>
                  <a:pt x="8450579" y="0"/>
                </a:moveTo>
                <a:lnTo>
                  <a:pt x="0" y="0"/>
                </a:lnTo>
                <a:lnTo>
                  <a:pt x="0" y="6858000"/>
                </a:lnTo>
                <a:lnTo>
                  <a:pt x="8450579" y="6858000"/>
                </a:lnTo>
                <a:lnTo>
                  <a:pt x="8450579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422920" y="3294951"/>
            <a:ext cx="3081020" cy="74379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wrap="square" lIns="0" tIns="0" rIns="0" bIns="0" rtlCol="0">
            <a:spAutoFit/>
          </a:bodyPr>
          <a:lstStyle/>
          <a:p>
            <a:pPr marL="89535" algn="ctr">
              <a:lnSpc>
                <a:spcPts val="5830"/>
              </a:lnSpc>
            </a:pPr>
            <a:r>
              <a:rPr sz="5400" spc="-280" dirty="0" smtClean="0">
                <a:solidFill>
                  <a:srgbClr val="FFFFFF"/>
                </a:solidFill>
                <a:latin typeface="Arial"/>
                <a:cs typeface="Arial"/>
              </a:rPr>
              <a:t>Per</a:t>
            </a:r>
            <a:r>
              <a:rPr lang="es-MX" sz="5400" spc="-280" dirty="0" smtClean="0">
                <a:solidFill>
                  <a:srgbClr val="FFFFFF"/>
                </a:solidFill>
                <a:latin typeface="Arial"/>
                <a:cs typeface="Arial"/>
              </a:rPr>
              <a:t>í</a:t>
            </a:r>
            <a:r>
              <a:rPr sz="5400" spc="-280" dirty="0" err="1" smtClean="0">
                <a:solidFill>
                  <a:srgbClr val="FFFFFF"/>
                </a:solidFill>
                <a:latin typeface="Arial"/>
                <a:cs typeface="Arial"/>
              </a:rPr>
              <a:t>odo</a:t>
            </a:r>
            <a:endParaRPr sz="5400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121521" y="2667000"/>
            <a:ext cx="6786873" cy="1671320"/>
            <a:chOff x="4643113" y="1656086"/>
            <a:chExt cx="6410960" cy="1671320"/>
          </a:xfrm>
        </p:grpSpPr>
        <p:sp>
          <p:nvSpPr>
            <p:cNvPr id="7" name="object 7"/>
            <p:cNvSpPr/>
            <p:nvPr/>
          </p:nvSpPr>
          <p:spPr>
            <a:xfrm>
              <a:off x="4649463" y="1662436"/>
              <a:ext cx="6398260" cy="1658620"/>
            </a:xfrm>
            <a:custGeom>
              <a:avLst/>
              <a:gdLst/>
              <a:ahLst/>
              <a:cxnLst/>
              <a:rect l="l" t="t" r="r" b="b"/>
              <a:pathLst>
                <a:path w="6398259" h="1658620">
                  <a:moveTo>
                    <a:pt x="6398260" y="0"/>
                  </a:moveTo>
                  <a:lnTo>
                    <a:pt x="0" y="0"/>
                  </a:lnTo>
                  <a:lnTo>
                    <a:pt x="0" y="1658613"/>
                  </a:lnTo>
                  <a:lnTo>
                    <a:pt x="6398260" y="1658613"/>
                  </a:lnTo>
                  <a:lnTo>
                    <a:pt x="6398260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49463" y="1662436"/>
              <a:ext cx="6398260" cy="1658620"/>
            </a:xfrm>
            <a:custGeom>
              <a:avLst/>
              <a:gdLst/>
              <a:ahLst/>
              <a:cxnLst/>
              <a:rect l="l" t="t" r="r" b="b"/>
              <a:pathLst>
                <a:path w="6398259" h="1658620">
                  <a:moveTo>
                    <a:pt x="0" y="1658613"/>
                  </a:moveTo>
                  <a:lnTo>
                    <a:pt x="6398260" y="1658613"/>
                  </a:lnTo>
                  <a:lnTo>
                    <a:pt x="6398260" y="0"/>
                  </a:lnTo>
                  <a:lnTo>
                    <a:pt x="0" y="0"/>
                  </a:lnTo>
                  <a:lnTo>
                    <a:pt x="0" y="1658613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808035" y="3122506"/>
            <a:ext cx="5154384" cy="612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720" algn="l"/>
              </a:tabLst>
            </a:pPr>
            <a:r>
              <a:rPr sz="3900" spc="-240" dirty="0" err="1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Enero</a:t>
            </a:r>
            <a:r>
              <a:rPr sz="3900" spc="-240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3900" spc="-229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–</a:t>
            </a:r>
            <a:r>
              <a:rPr lang="es-MX" sz="3900" spc="-229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 Diciembre 2021</a:t>
            </a:r>
            <a:endParaRPr sz="3900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098882" y="1219200"/>
            <a:ext cx="6553200" cy="1219200"/>
            <a:chOff x="4963172" y="1082052"/>
            <a:chExt cx="4490720" cy="1163320"/>
          </a:xfrm>
          <a:solidFill>
            <a:schemeClr val="accent6">
              <a:lumMod val="50000"/>
            </a:schemeClr>
          </a:solidFill>
        </p:grpSpPr>
        <p:sp>
          <p:nvSpPr>
            <p:cNvPr id="11" name="object 11"/>
            <p:cNvSpPr/>
            <p:nvPr/>
          </p:nvSpPr>
          <p:spPr>
            <a:xfrm>
              <a:off x="4969522" y="1088402"/>
              <a:ext cx="4478020" cy="1150620"/>
            </a:xfrm>
            <a:custGeom>
              <a:avLst/>
              <a:gdLst/>
              <a:ahLst/>
              <a:cxnLst/>
              <a:rect l="l" t="t" r="r" b="b"/>
              <a:pathLst>
                <a:path w="4478020" h="1150620">
                  <a:moveTo>
                    <a:pt x="4286237" y="0"/>
                  </a:moveTo>
                  <a:lnTo>
                    <a:pt x="191763" y="0"/>
                  </a:lnTo>
                  <a:lnTo>
                    <a:pt x="147790" y="5064"/>
                  </a:lnTo>
                  <a:lnTo>
                    <a:pt x="107426" y="19490"/>
                  </a:lnTo>
                  <a:lnTo>
                    <a:pt x="71821" y="42127"/>
                  </a:lnTo>
                  <a:lnTo>
                    <a:pt x="42125" y="71824"/>
                  </a:lnTo>
                  <a:lnTo>
                    <a:pt x="19489" y="107431"/>
                  </a:lnTo>
                  <a:lnTo>
                    <a:pt x="5064" y="147796"/>
                  </a:lnTo>
                  <a:lnTo>
                    <a:pt x="0" y="191769"/>
                  </a:lnTo>
                  <a:lnTo>
                    <a:pt x="0" y="958824"/>
                  </a:lnTo>
                  <a:lnTo>
                    <a:pt x="5064" y="1002799"/>
                  </a:lnTo>
                  <a:lnTo>
                    <a:pt x="19489" y="1043168"/>
                  </a:lnTo>
                  <a:lnTo>
                    <a:pt x="42125" y="1078779"/>
                  </a:lnTo>
                  <a:lnTo>
                    <a:pt x="71821" y="1108482"/>
                  </a:lnTo>
                  <a:lnTo>
                    <a:pt x="107426" y="1131124"/>
                  </a:lnTo>
                  <a:lnTo>
                    <a:pt x="147790" y="1145554"/>
                  </a:lnTo>
                  <a:lnTo>
                    <a:pt x="191763" y="1150619"/>
                  </a:lnTo>
                  <a:lnTo>
                    <a:pt x="4286237" y="1150619"/>
                  </a:lnTo>
                  <a:lnTo>
                    <a:pt x="4330210" y="1145554"/>
                  </a:lnTo>
                  <a:lnTo>
                    <a:pt x="4370575" y="1131124"/>
                  </a:lnTo>
                  <a:lnTo>
                    <a:pt x="4406182" y="1108482"/>
                  </a:lnTo>
                  <a:lnTo>
                    <a:pt x="4435879" y="1078779"/>
                  </a:lnTo>
                  <a:lnTo>
                    <a:pt x="4458516" y="1043168"/>
                  </a:lnTo>
                  <a:lnTo>
                    <a:pt x="4472942" y="1002799"/>
                  </a:lnTo>
                  <a:lnTo>
                    <a:pt x="4478007" y="958824"/>
                  </a:lnTo>
                  <a:lnTo>
                    <a:pt x="4478007" y="191769"/>
                  </a:lnTo>
                  <a:lnTo>
                    <a:pt x="4472942" y="147796"/>
                  </a:lnTo>
                  <a:lnTo>
                    <a:pt x="4458516" y="107431"/>
                  </a:lnTo>
                  <a:lnTo>
                    <a:pt x="4435879" y="71824"/>
                  </a:lnTo>
                  <a:lnTo>
                    <a:pt x="4406182" y="42127"/>
                  </a:lnTo>
                  <a:lnTo>
                    <a:pt x="4370575" y="19490"/>
                  </a:lnTo>
                  <a:lnTo>
                    <a:pt x="4330210" y="5064"/>
                  </a:lnTo>
                  <a:lnTo>
                    <a:pt x="4286237" y="0"/>
                  </a:lnTo>
                  <a:close/>
                </a:path>
              </a:pathLst>
            </a:custGeom>
            <a:grpFill/>
            <a:ln>
              <a:solidFill>
                <a:schemeClr val="bg2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2" name="object 12"/>
            <p:cNvSpPr/>
            <p:nvPr/>
          </p:nvSpPr>
          <p:spPr>
            <a:xfrm>
              <a:off x="4969522" y="1088402"/>
              <a:ext cx="4478020" cy="1150620"/>
            </a:xfrm>
            <a:custGeom>
              <a:avLst/>
              <a:gdLst/>
              <a:ahLst/>
              <a:cxnLst/>
              <a:rect l="l" t="t" r="r" b="b"/>
              <a:pathLst>
                <a:path w="4478020" h="1150620">
                  <a:moveTo>
                    <a:pt x="0" y="191769"/>
                  </a:moveTo>
                  <a:lnTo>
                    <a:pt x="5064" y="147796"/>
                  </a:lnTo>
                  <a:lnTo>
                    <a:pt x="19489" y="107431"/>
                  </a:lnTo>
                  <a:lnTo>
                    <a:pt x="42125" y="71824"/>
                  </a:lnTo>
                  <a:lnTo>
                    <a:pt x="71821" y="42127"/>
                  </a:lnTo>
                  <a:lnTo>
                    <a:pt x="107426" y="19490"/>
                  </a:lnTo>
                  <a:lnTo>
                    <a:pt x="147790" y="5064"/>
                  </a:lnTo>
                  <a:lnTo>
                    <a:pt x="191763" y="0"/>
                  </a:lnTo>
                  <a:lnTo>
                    <a:pt x="4286237" y="0"/>
                  </a:lnTo>
                  <a:lnTo>
                    <a:pt x="4330210" y="5064"/>
                  </a:lnTo>
                  <a:lnTo>
                    <a:pt x="4370575" y="19490"/>
                  </a:lnTo>
                  <a:lnTo>
                    <a:pt x="4406182" y="42127"/>
                  </a:lnTo>
                  <a:lnTo>
                    <a:pt x="4435879" y="71824"/>
                  </a:lnTo>
                  <a:lnTo>
                    <a:pt x="4458516" y="107431"/>
                  </a:lnTo>
                  <a:lnTo>
                    <a:pt x="4472942" y="147796"/>
                  </a:lnTo>
                  <a:lnTo>
                    <a:pt x="4478007" y="191769"/>
                  </a:lnTo>
                  <a:lnTo>
                    <a:pt x="4478007" y="958824"/>
                  </a:lnTo>
                  <a:lnTo>
                    <a:pt x="4472942" y="1002799"/>
                  </a:lnTo>
                  <a:lnTo>
                    <a:pt x="4458516" y="1043168"/>
                  </a:lnTo>
                  <a:lnTo>
                    <a:pt x="4435879" y="1078779"/>
                  </a:lnTo>
                  <a:lnTo>
                    <a:pt x="4406182" y="1108482"/>
                  </a:lnTo>
                  <a:lnTo>
                    <a:pt x="4370575" y="1131124"/>
                  </a:lnTo>
                  <a:lnTo>
                    <a:pt x="4330210" y="1145554"/>
                  </a:lnTo>
                  <a:lnTo>
                    <a:pt x="4286237" y="1150619"/>
                  </a:lnTo>
                  <a:lnTo>
                    <a:pt x="191763" y="1150619"/>
                  </a:lnTo>
                  <a:lnTo>
                    <a:pt x="147790" y="1145554"/>
                  </a:lnTo>
                  <a:lnTo>
                    <a:pt x="107426" y="1131124"/>
                  </a:lnTo>
                  <a:lnTo>
                    <a:pt x="71821" y="1108482"/>
                  </a:lnTo>
                  <a:lnTo>
                    <a:pt x="42125" y="1078779"/>
                  </a:lnTo>
                  <a:lnTo>
                    <a:pt x="19489" y="1043168"/>
                  </a:lnTo>
                  <a:lnTo>
                    <a:pt x="5064" y="1002799"/>
                  </a:lnTo>
                  <a:lnTo>
                    <a:pt x="0" y="958824"/>
                  </a:lnTo>
                  <a:lnTo>
                    <a:pt x="0" y="191769"/>
                  </a:lnTo>
                  <a:close/>
                </a:path>
              </a:pathLst>
            </a:custGeom>
            <a:grpFill/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343401" y="1258913"/>
            <a:ext cx="6096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3600" spc="-310" dirty="0" smtClean="0">
                <a:latin typeface="Century Gothic" pitchFamily="34" charset="0"/>
              </a:rPr>
              <a:t>Informe de Rendición de Cuentas</a:t>
            </a:r>
            <a:endParaRPr sz="3600" dirty="0">
              <a:latin typeface="Century Gothic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29" y="367630"/>
            <a:ext cx="10432085" cy="1295868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 algn="ctr">
              <a:lnSpc>
                <a:spcPts val="4740"/>
              </a:lnSpc>
              <a:spcBef>
                <a:spcPts val="705"/>
              </a:spcBef>
            </a:pPr>
            <a:r>
              <a:rPr sz="4400" b="1" spc="-380" dirty="0">
                <a:solidFill>
                  <a:schemeClr val="bg2">
                    <a:lumMod val="10000"/>
                  </a:schemeClr>
                </a:solidFill>
              </a:rPr>
              <a:t>Ejes </a:t>
            </a:r>
            <a:r>
              <a:rPr sz="4400" b="1" spc="-225" dirty="0">
                <a:solidFill>
                  <a:schemeClr val="bg2">
                    <a:lumMod val="10000"/>
                  </a:schemeClr>
                </a:solidFill>
              </a:rPr>
              <a:t>de </a:t>
            </a:r>
            <a:r>
              <a:rPr lang="es-EC" sz="4400" b="1" spc="-125" dirty="0">
                <a:solidFill>
                  <a:schemeClr val="bg2">
                    <a:lumMod val="10000"/>
                  </a:schemeClr>
                </a:solidFill>
              </a:rPr>
              <a:t>trabajo según la Planificación Institucional</a:t>
            </a:r>
            <a:endParaRPr sz="4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47750" y="2368550"/>
            <a:ext cx="4942840" cy="1078035"/>
          </a:xfrm>
          <a:custGeom>
            <a:avLst/>
            <a:gdLst/>
            <a:ahLst/>
            <a:cxnLst/>
            <a:rect l="l" t="t" r="r" b="b"/>
            <a:pathLst>
              <a:path w="4942840" h="1547495">
                <a:moveTo>
                  <a:pt x="0" y="1546872"/>
                </a:moveTo>
                <a:lnTo>
                  <a:pt x="4942827" y="1546872"/>
                </a:lnTo>
                <a:lnTo>
                  <a:pt x="4942827" y="0"/>
                </a:lnTo>
                <a:lnTo>
                  <a:pt x="0" y="0"/>
                </a:lnTo>
                <a:lnTo>
                  <a:pt x="0" y="1546872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762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09691" y="2368550"/>
            <a:ext cx="4942840" cy="1078035"/>
          </a:xfrm>
          <a:custGeom>
            <a:avLst/>
            <a:gdLst/>
            <a:ahLst/>
            <a:cxnLst/>
            <a:rect l="l" t="t" r="r" b="b"/>
            <a:pathLst>
              <a:path w="4943475" h="1547495">
                <a:moveTo>
                  <a:pt x="0" y="1546872"/>
                </a:moveTo>
                <a:lnTo>
                  <a:pt x="4942852" y="1546872"/>
                </a:lnTo>
                <a:lnTo>
                  <a:pt x="4942852" y="0"/>
                </a:lnTo>
                <a:lnTo>
                  <a:pt x="0" y="0"/>
                </a:lnTo>
                <a:lnTo>
                  <a:pt x="0" y="1546872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762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442327" y="2742057"/>
            <a:ext cx="2947035" cy="385362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ts val="2620"/>
              </a:lnSpc>
              <a:spcBef>
                <a:spcPts val="405"/>
              </a:spcBef>
            </a:pPr>
            <a:r>
              <a:rPr lang="es-EC" sz="2400" spc="-125" dirty="0" smtClean="0">
                <a:latin typeface="Arial"/>
                <a:cs typeface="Arial"/>
              </a:rPr>
              <a:t>Socio - Cultural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98366" y="3812550"/>
            <a:ext cx="4942840" cy="922420"/>
          </a:xfrm>
          <a:custGeom>
            <a:avLst/>
            <a:gdLst/>
            <a:ahLst/>
            <a:cxnLst/>
            <a:rect l="l" t="t" r="r" b="b"/>
            <a:pathLst>
              <a:path w="4942840" h="1544954">
                <a:moveTo>
                  <a:pt x="0" y="1544339"/>
                </a:moveTo>
                <a:lnTo>
                  <a:pt x="4942827" y="1544339"/>
                </a:lnTo>
                <a:lnTo>
                  <a:pt x="4942827" y="0"/>
                </a:lnTo>
                <a:lnTo>
                  <a:pt x="0" y="0"/>
                </a:lnTo>
                <a:lnTo>
                  <a:pt x="0" y="154433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762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079256" y="4178516"/>
            <a:ext cx="302614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2400" spc="-125" dirty="0">
                <a:latin typeface="Arial"/>
                <a:cs typeface="Arial"/>
              </a:rPr>
              <a:t>Económico Productivo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346830" y="3820485"/>
            <a:ext cx="5002184" cy="922420"/>
          </a:xfrm>
          <a:custGeom>
            <a:avLst/>
            <a:gdLst/>
            <a:ahLst/>
            <a:cxnLst/>
            <a:rect l="l" t="t" r="r" b="b"/>
            <a:pathLst>
              <a:path w="4943475" h="1544954">
                <a:moveTo>
                  <a:pt x="0" y="1544339"/>
                </a:moveTo>
                <a:lnTo>
                  <a:pt x="4942852" y="1544339"/>
                </a:lnTo>
                <a:lnTo>
                  <a:pt x="4942852" y="0"/>
                </a:lnTo>
                <a:lnTo>
                  <a:pt x="0" y="0"/>
                </a:lnTo>
                <a:lnTo>
                  <a:pt x="0" y="1544339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762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CuadroTexto 10">
            <a:extLst>
              <a:ext uri="{FF2B5EF4-FFF2-40B4-BE49-F238E27FC236}">
                <a16:creationId xmlns="" xmlns:a16="http://schemas.microsoft.com/office/drawing/2014/main" id="{AAF5FA98-238B-41A3-A91F-84D6B60F2972}"/>
              </a:ext>
            </a:extLst>
          </p:cNvPr>
          <p:cNvSpPr txBox="1"/>
          <p:nvPr/>
        </p:nvSpPr>
        <p:spPr>
          <a:xfrm>
            <a:off x="2066284" y="2742057"/>
            <a:ext cx="33666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2400" dirty="0">
                <a:latin typeface="Arial" panose="020B0604020202020204" pitchFamily="34" charset="0"/>
                <a:cs typeface="Arial" panose="020B0604020202020204" pitchFamily="34" charset="0"/>
              </a:rPr>
              <a:t>Vialidad y conectividad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C24FF49B-9D3C-427B-B4FB-273F9A579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7639" y="5100936"/>
            <a:ext cx="5054892" cy="9266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  <p:sp>
        <p:nvSpPr>
          <p:cNvPr id="13" name="object 20">
            <a:extLst>
              <a:ext uri="{FF2B5EF4-FFF2-40B4-BE49-F238E27FC236}">
                <a16:creationId xmlns="" xmlns:a16="http://schemas.microsoft.com/office/drawing/2014/main" id="{DA277A45-26C6-4B39-A97E-D6AFA873705E}"/>
              </a:ext>
            </a:extLst>
          </p:cNvPr>
          <p:cNvSpPr txBox="1"/>
          <p:nvPr/>
        </p:nvSpPr>
        <p:spPr>
          <a:xfrm>
            <a:off x="6980252" y="5357436"/>
            <a:ext cx="340910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2400" spc="-125" dirty="0">
                <a:latin typeface="Arial"/>
                <a:cs typeface="Arial"/>
              </a:rPr>
              <a:t>Asentamientos Humanos 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8" name="object 19">
            <a:extLst>
              <a:ext uri="{FF2B5EF4-FFF2-40B4-BE49-F238E27FC236}">
                <a16:creationId xmlns="" xmlns:a16="http://schemas.microsoft.com/office/drawing/2014/main" id="{5FB0DF72-272E-4033-8E01-910E24002F54}"/>
              </a:ext>
            </a:extLst>
          </p:cNvPr>
          <p:cNvSpPr/>
          <p:nvPr/>
        </p:nvSpPr>
        <p:spPr>
          <a:xfrm>
            <a:off x="998366" y="5087304"/>
            <a:ext cx="4942840" cy="922420"/>
          </a:xfrm>
          <a:custGeom>
            <a:avLst/>
            <a:gdLst/>
            <a:ahLst/>
            <a:cxnLst/>
            <a:rect l="l" t="t" r="r" b="b"/>
            <a:pathLst>
              <a:path w="4942840" h="1544954">
                <a:moveTo>
                  <a:pt x="0" y="1544339"/>
                </a:moveTo>
                <a:lnTo>
                  <a:pt x="4942827" y="1544339"/>
                </a:lnTo>
                <a:lnTo>
                  <a:pt x="4942827" y="0"/>
                </a:lnTo>
                <a:lnTo>
                  <a:pt x="0" y="0"/>
                </a:lnTo>
                <a:lnTo>
                  <a:pt x="0" y="1544339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762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0">
            <a:extLst>
              <a:ext uri="{FF2B5EF4-FFF2-40B4-BE49-F238E27FC236}">
                <a16:creationId xmlns="" xmlns:a16="http://schemas.microsoft.com/office/drawing/2014/main" id="{959F93EF-0567-4922-ACBF-5305A44DB3C1}"/>
              </a:ext>
            </a:extLst>
          </p:cNvPr>
          <p:cNvSpPr txBox="1"/>
          <p:nvPr/>
        </p:nvSpPr>
        <p:spPr>
          <a:xfrm>
            <a:off x="1956713" y="5278576"/>
            <a:ext cx="347620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2400" spc="-125" dirty="0">
                <a:latin typeface="Arial"/>
                <a:cs typeface="Arial"/>
              </a:rPr>
              <a:t>Sistema Político Institucional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9" name="object 15">
            <a:extLst>
              <a:ext uri="{FF2B5EF4-FFF2-40B4-BE49-F238E27FC236}">
                <a16:creationId xmlns="" xmlns:a16="http://schemas.microsoft.com/office/drawing/2014/main" id="{2BBED7A6-5BF8-4147-ABD7-BD072E15B0CD}"/>
              </a:ext>
            </a:extLst>
          </p:cNvPr>
          <p:cNvSpPr txBox="1"/>
          <p:nvPr/>
        </p:nvSpPr>
        <p:spPr>
          <a:xfrm>
            <a:off x="7442327" y="4175310"/>
            <a:ext cx="2947035" cy="385362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ts val="2620"/>
              </a:lnSpc>
              <a:spcBef>
                <a:spcPts val="405"/>
              </a:spcBef>
            </a:pPr>
            <a:r>
              <a:rPr lang="es-EC" sz="2400" spc="-125" dirty="0">
                <a:latin typeface="Arial"/>
                <a:cs typeface="Arial"/>
              </a:rPr>
              <a:t>Sistema Ambiental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1041828"/>
            <a:ext cx="9217671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400" b="1" spc="-240" dirty="0" err="1" smtClean="0">
                <a:solidFill>
                  <a:schemeClr val="accent6">
                    <a:lumMod val="75000"/>
                  </a:schemeClr>
                </a:solidFill>
              </a:rPr>
              <a:t>Ejecución</a:t>
            </a:r>
            <a:r>
              <a:rPr sz="4400" b="1" spc="-275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C" sz="4400" b="1" spc="-204" dirty="0">
                <a:solidFill>
                  <a:schemeClr val="accent6">
                    <a:lumMod val="75000"/>
                  </a:schemeClr>
                </a:solidFill>
              </a:rPr>
              <a:t>P</a:t>
            </a:r>
            <a:r>
              <a:rPr sz="4400" b="1" spc="-204" dirty="0" err="1" smtClean="0">
                <a:solidFill>
                  <a:schemeClr val="accent6">
                    <a:lumMod val="75000"/>
                  </a:schemeClr>
                </a:solidFill>
              </a:rPr>
              <a:t>resupuestaria</a:t>
            </a:r>
            <a:endParaRPr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24907" y="2632964"/>
            <a:ext cx="2574289" cy="3667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2300" spc="-45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Total </a:t>
            </a:r>
            <a:r>
              <a:rPr lang="es-EC" sz="2300" spc="-45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Ingresos 2021</a:t>
            </a:r>
            <a:endParaRPr sz="230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17104" y="3455158"/>
            <a:ext cx="2389893" cy="3667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C" sz="2300" spc="-150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Total Gastos  2021</a:t>
            </a:r>
            <a:endParaRPr sz="230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78547" y="4433546"/>
            <a:ext cx="3102649" cy="7335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s-EC" sz="2300" spc="-120" dirty="0" smtClean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Presupuesto Prorrogado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3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34200" y="2133600"/>
            <a:ext cx="3317631" cy="3592650"/>
          </a:xfrm>
          <a:prstGeom prst="rect">
            <a:avLst/>
          </a:prstGeom>
        </p:spPr>
        <p:txBody>
          <a:bodyPr vert="horz" wrap="square" lIns="0" tIns="304165" rIns="0" bIns="0" rtlCol="0">
            <a:spAutoFit/>
          </a:bodyPr>
          <a:lstStyle/>
          <a:p>
            <a:pPr marL="299085" indent="-287020" algn="ctr">
              <a:lnSpc>
                <a:spcPct val="100000"/>
              </a:lnSpc>
              <a:spcBef>
                <a:spcPts val="2395"/>
              </a:spcBef>
              <a:buChar char="•"/>
              <a:tabLst>
                <a:tab pos="299720" algn="l"/>
              </a:tabLst>
            </a:pPr>
            <a:r>
              <a:rPr lang="es-EC" sz="3900" spc="-18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417.987,03</a:t>
            </a:r>
            <a:endParaRPr lang="es-EC" sz="3900" dirty="0">
              <a:solidFill>
                <a:schemeClr val="accent6">
                  <a:lumMod val="50000"/>
                </a:schemeClr>
              </a:solidFill>
              <a:latin typeface="Arial"/>
              <a:cs typeface="Arial"/>
            </a:endParaRPr>
          </a:p>
          <a:p>
            <a:pPr marL="299085" indent="-287020" algn="ctr">
              <a:lnSpc>
                <a:spcPct val="100000"/>
              </a:lnSpc>
              <a:spcBef>
                <a:spcPts val="2295"/>
              </a:spcBef>
              <a:buChar char="•"/>
              <a:tabLst>
                <a:tab pos="299720" algn="l"/>
              </a:tabLst>
            </a:pPr>
            <a:r>
              <a:rPr lang="es-MX" sz="39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339.923,96</a:t>
            </a:r>
          </a:p>
          <a:p>
            <a:pPr marL="299085" indent="-287020" algn="ctr">
              <a:spcBef>
                <a:spcPts val="2295"/>
              </a:spcBef>
              <a:buFontTx/>
              <a:buChar char="•"/>
              <a:tabLst>
                <a:tab pos="299720" algn="l"/>
              </a:tabLst>
            </a:pPr>
            <a:r>
              <a:rPr lang="es-MX" sz="390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78.063,07</a:t>
            </a:r>
          </a:p>
          <a:p>
            <a:pPr marL="12065">
              <a:lnSpc>
                <a:spcPct val="100000"/>
              </a:lnSpc>
              <a:spcBef>
                <a:spcPts val="2295"/>
              </a:spcBef>
              <a:tabLst>
                <a:tab pos="299720" algn="l"/>
              </a:tabLst>
            </a:pPr>
            <a:endParaRPr lang="es-EC" sz="3900" dirty="0">
              <a:latin typeface="Arial"/>
              <a:cs typeface="Arial"/>
            </a:endParaRPr>
          </a:p>
        </p:txBody>
      </p:sp>
      <p:sp>
        <p:nvSpPr>
          <p:cNvPr id="2" name="1 Flecha derecha"/>
          <p:cNvSpPr/>
          <p:nvPr/>
        </p:nvSpPr>
        <p:spPr>
          <a:xfrm>
            <a:off x="5412080" y="2632964"/>
            <a:ext cx="910637" cy="402677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6" name="25 Flecha derecha"/>
          <p:cNvSpPr/>
          <p:nvPr/>
        </p:nvSpPr>
        <p:spPr>
          <a:xfrm>
            <a:off x="5412080" y="4343400"/>
            <a:ext cx="910637" cy="402677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8" name="27 Flecha derecha"/>
          <p:cNvSpPr/>
          <p:nvPr/>
        </p:nvSpPr>
        <p:spPr>
          <a:xfrm>
            <a:off x="5486400" y="3428336"/>
            <a:ext cx="910637" cy="402677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2">
            <a:extLst>
              <a:ext uri="{FF2B5EF4-FFF2-40B4-BE49-F238E27FC236}">
                <a16:creationId xmlns="" xmlns:a16="http://schemas.microsoft.com/office/drawing/2014/main" id="{BA040FF5-BAEB-40BA-890B-F54CE8F0CB72}"/>
              </a:ext>
            </a:extLst>
          </p:cNvPr>
          <p:cNvSpPr/>
          <p:nvPr/>
        </p:nvSpPr>
        <p:spPr>
          <a:xfrm>
            <a:off x="2895600" y="685799"/>
            <a:ext cx="5943600" cy="9751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r>
              <a:rPr lang="es-EC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</a:t>
            </a:r>
          </a:p>
          <a:p>
            <a:pPr algn="ctr"/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Gasto </a:t>
            </a:r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C</a:t>
            </a:r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orriente</a:t>
            </a:r>
            <a:endParaRPr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752600" y="1676400"/>
            <a:ext cx="4954587" cy="2953446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C" sz="2700" b="1" dirty="0">
                <a:solidFill>
                  <a:schemeClr val="accent6">
                    <a:lumMod val="75000"/>
                  </a:schemeClr>
                </a:solidFill>
              </a:rPr>
              <a:t>Gastos en Personal:</a:t>
            </a: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C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Remuneraciones Unificadas</a:t>
            </a:r>
            <a:br>
              <a:rPr lang="es-EC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Aporte al IESS</a:t>
            </a:r>
            <a:br>
              <a:rPr lang="es-EC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Fondos de Reserva</a:t>
            </a:r>
            <a:br>
              <a:rPr lang="es-EC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Decimos</a:t>
            </a:r>
            <a:br>
              <a:rPr lang="es-EC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Vacaciones no Gozadas</a:t>
            </a:r>
            <a:r>
              <a:rPr lang="es-EC" b="1" dirty="0"/>
              <a:t/>
            </a:r>
            <a:br>
              <a:rPr lang="es-EC" b="1" dirty="0"/>
            </a:br>
            <a:endParaRPr lang="es-EC" dirty="0"/>
          </a:p>
        </p:txBody>
      </p:sp>
      <p:sp>
        <p:nvSpPr>
          <p:cNvPr id="9" name="8 Marcador de texto"/>
          <p:cNvSpPr>
            <a:spLocks noGrp="1"/>
          </p:cNvSpPr>
          <p:nvPr>
            <p:ph type="body" sz="half" idx="2"/>
          </p:nvPr>
        </p:nvSpPr>
        <p:spPr>
          <a:xfrm>
            <a:off x="1676400" y="4038600"/>
            <a:ext cx="6021387" cy="1872622"/>
          </a:xfrm>
        </p:spPr>
        <p:txBody>
          <a:bodyPr>
            <a:normAutofit fontScale="77500" lnSpcReduction="20000"/>
          </a:bodyPr>
          <a:lstStyle/>
          <a:p>
            <a:pPr lvl="0" defTabSz="914400">
              <a:spcBef>
                <a:spcPct val="20000"/>
              </a:spcBef>
              <a:buClrTx/>
              <a:buFont typeface="Arial" pitchFamily="34" charset="0"/>
              <a:buChar char="•"/>
              <a:defRPr/>
            </a:pPr>
            <a:r>
              <a:rPr lang="es-EC" sz="3500" b="1" dirty="0">
                <a:solidFill>
                  <a:schemeClr val="accent6">
                    <a:lumMod val="75000"/>
                  </a:schemeClr>
                </a:solidFill>
              </a:rPr>
              <a:t>Bienes y Servicios de Consumo:</a:t>
            </a:r>
          </a:p>
          <a:p>
            <a:pPr marL="457200" lvl="1" indent="0" defTabSz="914400">
              <a:spcBef>
                <a:spcPct val="20000"/>
              </a:spcBef>
              <a:buClrTx/>
              <a:buNone/>
              <a:defRPr/>
            </a:pPr>
            <a:r>
              <a:rPr lang="es-EC" sz="2800" dirty="0">
                <a:solidFill>
                  <a:schemeClr val="accent6">
                    <a:lumMod val="75000"/>
                  </a:schemeClr>
                </a:solidFill>
              </a:rPr>
              <a:t>Gastos de Informática</a:t>
            </a:r>
          </a:p>
          <a:p>
            <a:pPr marL="457200" lvl="1" indent="0" defTabSz="914400">
              <a:spcBef>
                <a:spcPct val="20000"/>
              </a:spcBef>
              <a:buClrTx/>
              <a:buNone/>
              <a:defRPr/>
            </a:pPr>
            <a:r>
              <a:rPr lang="es-EC" sz="2800" dirty="0">
                <a:solidFill>
                  <a:schemeClr val="accent6">
                    <a:lumMod val="75000"/>
                  </a:schemeClr>
                </a:solidFill>
              </a:rPr>
              <a:t>Materiales de Oficina</a:t>
            </a:r>
          </a:p>
          <a:p>
            <a:pPr marL="457200" lvl="1" indent="0" defTabSz="914400">
              <a:spcBef>
                <a:spcPct val="20000"/>
              </a:spcBef>
              <a:buClrTx/>
              <a:buNone/>
              <a:defRPr/>
            </a:pPr>
            <a:r>
              <a:rPr lang="es-EC" sz="2800" dirty="0">
                <a:solidFill>
                  <a:schemeClr val="accent6">
                    <a:lumMod val="75000"/>
                  </a:schemeClr>
                </a:solidFill>
              </a:rPr>
              <a:t>Materiales de Aseo</a:t>
            </a:r>
          </a:p>
          <a:p>
            <a:pPr marL="457200" lvl="1" indent="0" defTabSz="914400">
              <a:spcBef>
                <a:spcPct val="20000"/>
              </a:spcBef>
              <a:buClrTx/>
              <a:buNone/>
              <a:defRPr/>
            </a:pPr>
            <a:r>
              <a:rPr lang="es-EC" sz="2800" dirty="0">
                <a:solidFill>
                  <a:schemeClr val="accent6">
                    <a:lumMod val="75000"/>
                  </a:schemeClr>
                </a:solidFill>
              </a:rPr>
              <a:t>Servicios Básicos</a:t>
            </a:r>
          </a:p>
          <a:p>
            <a:endParaRPr lang="es-EC" dirty="0"/>
          </a:p>
        </p:txBody>
      </p:sp>
      <p:sp>
        <p:nvSpPr>
          <p:cNvPr id="5" name="4 Elipse"/>
          <p:cNvSpPr/>
          <p:nvPr/>
        </p:nvSpPr>
        <p:spPr>
          <a:xfrm>
            <a:off x="7772400" y="2743200"/>
            <a:ext cx="2895600" cy="2971800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7000" r="-2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65734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7800" y="990600"/>
            <a:ext cx="8915400" cy="1962845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s-EC" sz="2700" b="1" dirty="0">
                <a:solidFill>
                  <a:schemeClr val="accent6">
                    <a:lumMod val="75000"/>
                  </a:schemeClr>
                </a:solidFill>
              </a:rPr>
              <a:t>Otros Gastos Corrientes</a:t>
            </a:r>
            <a:r>
              <a:rPr lang="es-EC" sz="2700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s-EC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s-EC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Pago Seguros</a:t>
            </a:r>
            <a:br>
              <a:rPr lang="es-EC" sz="22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Comisiones </a:t>
            </a:r>
            <a:r>
              <a:rPr lang="es-EC" sz="2200" dirty="0" smtClean="0">
                <a:solidFill>
                  <a:schemeClr val="accent6">
                    <a:lumMod val="75000"/>
                  </a:schemeClr>
                </a:solidFill>
              </a:rPr>
              <a:t>Bancarias</a:t>
            </a:r>
            <a:endParaRPr lang="es-EC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447800" y="3159154"/>
            <a:ext cx="4800600" cy="2132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ct val="20000"/>
              </a:spcBef>
              <a:buClrTx/>
              <a:buFont typeface="Arial" pitchFamily="34" charset="0"/>
              <a:buChar char="•"/>
              <a:defRPr/>
            </a:pPr>
            <a:r>
              <a:rPr lang="es-EC" sz="2700" b="1" dirty="0" smtClean="0">
                <a:solidFill>
                  <a:schemeClr val="accent6">
                    <a:lumMod val="75000"/>
                  </a:schemeClr>
                </a:solidFill>
              </a:rPr>
              <a:t>    Transferencias y Donaciones</a:t>
            </a:r>
            <a:endParaRPr lang="es-EC" sz="2700" b="1" dirty="0">
              <a:solidFill>
                <a:schemeClr val="accent6">
                  <a:lumMod val="75000"/>
                </a:schemeClr>
              </a:solidFill>
            </a:endParaRPr>
          </a:p>
          <a:p>
            <a:pPr lvl="1" defTabSz="914400">
              <a:spcBef>
                <a:spcPct val="20000"/>
              </a:spcBef>
              <a:defRPr/>
            </a:pP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Gastos de Informática</a:t>
            </a:r>
          </a:p>
          <a:p>
            <a:pPr lvl="1" defTabSz="914400">
              <a:spcBef>
                <a:spcPct val="20000"/>
              </a:spcBef>
              <a:defRPr/>
            </a:pP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Materiales de Oficina</a:t>
            </a:r>
          </a:p>
          <a:p>
            <a:pPr lvl="1" defTabSz="914400">
              <a:spcBef>
                <a:spcPct val="20000"/>
              </a:spcBef>
              <a:defRPr/>
            </a:pP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Materiales de Aseo</a:t>
            </a:r>
          </a:p>
          <a:p>
            <a:pPr lvl="1" defTabSz="914400">
              <a:spcBef>
                <a:spcPct val="20000"/>
              </a:spcBef>
              <a:defRPr/>
            </a:pPr>
            <a:r>
              <a:rPr lang="es-EC" sz="2200" dirty="0">
                <a:solidFill>
                  <a:schemeClr val="accent6">
                    <a:lumMod val="75000"/>
                  </a:schemeClr>
                </a:solidFill>
              </a:rPr>
              <a:t>Servicios Básicos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6172200" y="5200595"/>
            <a:ext cx="5334000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US" sz="27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TOTAL GASTO CORRIENTE</a:t>
            </a:r>
          </a:p>
          <a:p>
            <a:r>
              <a:rPr lang="es-US" sz="2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$ 78.837,46</a:t>
            </a:r>
            <a:endParaRPr lang="es-US" sz="2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25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3928731"/>
              </p:ext>
            </p:extLst>
          </p:nvPr>
        </p:nvGraphicFramePr>
        <p:xfrm>
          <a:off x="609600" y="2590800"/>
          <a:ext cx="57150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9" name="object 19">
            <a:extLst>
              <a:ext uri="{FF2B5EF4-FFF2-40B4-BE49-F238E27FC236}">
                <a16:creationId xmlns="" xmlns:a16="http://schemas.microsoft.com/office/drawing/2014/main" id="{B51A77D0-EA4D-4D99-B53A-D407230F95E8}"/>
              </a:ext>
            </a:extLst>
          </p:cNvPr>
          <p:cNvGrpSpPr/>
          <p:nvPr/>
        </p:nvGrpSpPr>
        <p:grpSpPr>
          <a:xfrm>
            <a:off x="2362200" y="927309"/>
            <a:ext cx="8100915" cy="2412582"/>
            <a:chOff x="833119" y="4478019"/>
            <a:chExt cx="9036042" cy="2377455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0" name="object 20">
              <a:extLst>
                <a:ext uri="{FF2B5EF4-FFF2-40B4-BE49-F238E27FC236}">
                  <a16:creationId xmlns="" xmlns:a16="http://schemas.microsoft.com/office/drawing/2014/main" id="{D3AC8F96-6608-4268-8285-1F3DF896BC61}"/>
                </a:ext>
              </a:extLst>
            </p:cNvPr>
            <p:cNvSpPr/>
            <p:nvPr/>
          </p:nvSpPr>
          <p:spPr>
            <a:xfrm>
              <a:off x="5847890" y="5979830"/>
              <a:ext cx="4021271" cy="875644"/>
            </a:xfrm>
            <a:custGeom>
              <a:avLst/>
              <a:gdLst/>
              <a:ahLst/>
              <a:cxnLst/>
              <a:rect l="l" t="t" r="r" b="b"/>
              <a:pathLst>
                <a:path w="6309359" h="805179">
                  <a:moveTo>
                    <a:pt x="5906757" y="0"/>
                  </a:moveTo>
                  <a:lnTo>
                    <a:pt x="5906757" y="100628"/>
                  </a:lnTo>
                  <a:lnTo>
                    <a:pt x="0" y="100628"/>
                  </a:lnTo>
                  <a:lnTo>
                    <a:pt x="0" y="704526"/>
                  </a:lnTo>
                  <a:lnTo>
                    <a:pt x="5906757" y="704526"/>
                  </a:lnTo>
                  <a:lnTo>
                    <a:pt x="5906757" y="805180"/>
                  </a:lnTo>
                  <a:lnTo>
                    <a:pt x="6309347" y="402577"/>
                  </a:lnTo>
                  <a:lnTo>
                    <a:pt x="5906757" y="0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r>
                <a:rPr lang="es-US" sz="40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$   </a:t>
              </a:r>
              <a:r>
                <a:rPr lang="es-US" sz="40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70C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230.612,35</a:t>
              </a:r>
              <a:endParaRPr lang="es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bject 22">
              <a:extLst>
                <a:ext uri="{FF2B5EF4-FFF2-40B4-BE49-F238E27FC236}">
                  <a16:creationId xmlns="" xmlns:a16="http://schemas.microsoft.com/office/drawing/2014/main" id="{BA040FF5-BAEB-40BA-890B-F54CE8F0CB72}"/>
                </a:ext>
              </a:extLst>
            </p:cNvPr>
            <p:cNvSpPr/>
            <p:nvPr/>
          </p:nvSpPr>
          <p:spPr>
            <a:xfrm>
              <a:off x="833119" y="4478019"/>
              <a:ext cx="6629698" cy="96095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001">
              <a:schemeClr val="lt2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pPr algn="ctr"/>
              <a:r>
                <a:rPr lang="es-EC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     </a:t>
              </a:r>
            </a:p>
            <a:p>
              <a:pPr algn="ctr"/>
              <a:r>
                <a:rPr lang="es-EC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70C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Gasto DE INVERSION </a:t>
              </a:r>
              <a:endParaRPr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584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1162757" y="2057400"/>
            <a:ext cx="10114843" cy="4191000"/>
          </a:xfrm>
        </p:spPr>
        <p:txBody>
          <a:bodyPr/>
          <a:lstStyle/>
          <a:p>
            <a:pPr algn="just"/>
            <a:r>
              <a:rPr lang="es-EC" sz="2800" dirty="0" smtClean="0"/>
              <a:t>Este proyecto esta encaminado al desarrollo de habilidades y destrezas para los jóvenes de la parroquia, mismo que pretende que se mantengan alejados de los malos vicios. Asciende al valor de $ 967.21</a:t>
            </a:r>
          </a:p>
          <a:p>
            <a:pPr lvl="0" algn="just"/>
            <a:endParaRPr lang="es-EC" sz="2800" dirty="0"/>
          </a:p>
          <a:p>
            <a:pPr marL="0" indent="0" algn="just">
              <a:buNone/>
            </a:pPr>
            <a:endParaRPr lang="es-EC" sz="2800" dirty="0" smtClean="0"/>
          </a:p>
          <a:p>
            <a:pPr marL="0" indent="0">
              <a:buNone/>
            </a:pPr>
            <a:endParaRPr lang="es-EC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b="1" dirty="0" smtClean="0"/>
              <a:t>ATENCION AL SECTOR VULNERABLE - ADOLESCENTES</a:t>
            </a:r>
            <a:endParaRPr lang="es-EC" b="1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1" t="4889" r="5908" b="16267"/>
          <a:stretch/>
        </p:blipFill>
        <p:spPr>
          <a:xfrm>
            <a:off x="4035105" y="3581399"/>
            <a:ext cx="4118295" cy="293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68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143000"/>
            <a:ext cx="3851672" cy="5135563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447800"/>
            <a:ext cx="609058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10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3285AE1-2847-4C80-A2FC-A3849404A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743200"/>
            <a:ext cx="9752012" cy="2057400"/>
          </a:xfrm>
        </p:spPr>
        <p:txBody>
          <a:bodyPr/>
          <a:lstStyle/>
          <a:p>
            <a:pPr algn="just"/>
            <a:r>
              <a:rPr lang="es-EC" dirty="0"/>
              <a:t>Mediante convenio con el Municipio de </a:t>
            </a:r>
            <a:r>
              <a:rPr lang="es-EC" dirty="0" smtClean="0"/>
              <a:t>Chordeleg </a:t>
            </a:r>
            <a:r>
              <a:rPr lang="es-EC" dirty="0"/>
              <a:t>se realizó </a:t>
            </a:r>
            <a:r>
              <a:rPr lang="es-EC" dirty="0" smtClean="0"/>
              <a:t>la atención Modalidad Visitas domiciliarias a personas con discapacidad, mismo que como GAD Parroquial se aportó con $ 1.969.64</a:t>
            </a:r>
          </a:p>
          <a:p>
            <a:pPr marL="0" indent="0" algn="just">
              <a:buNone/>
            </a:pPr>
            <a:endParaRPr lang="es-MX" dirty="0"/>
          </a:p>
          <a:p>
            <a:pPr marL="0" indent="0" algn="just">
              <a:buNone/>
            </a:pPr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B746564-0DFC-43F5-880A-C6848472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624110"/>
            <a:ext cx="9904413" cy="1509490"/>
          </a:xfrm>
        </p:spPr>
        <p:txBody>
          <a:bodyPr>
            <a:normAutofit/>
          </a:bodyPr>
          <a:lstStyle/>
          <a:p>
            <a:r>
              <a:rPr lang="es-EC" dirty="0" smtClean="0"/>
              <a:t> </a:t>
            </a:r>
            <a:r>
              <a:rPr lang="es-EC" b="1" dirty="0" smtClean="0"/>
              <a:t>Personas con Discapacidad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272281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762000"/>
            <a:ext cx="3600450" cy="48006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685800"/>
            <a:ext cx="41910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3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E7BFF04-088E-4F9E-AC0A-F5B9BBB52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981199"/>
            <a:ext cx="9904412" cy="4876801"/>
          </a:xfrm>
        </p:spPr>
        <p:txBody>
          <a:bodyPr/>
          <a:lstStyle/>
          <a:p>
            <a:r>
              <a:rPr lang="es-EC" dirty="0" smtClean="0"/>
              <a:t>Con </a:t>
            </a:r>
            <a:r>
              <a:rPr lang="es-EC" dirty="0"/>
              <a:t>una inversión de $ </a:t>
            </a:r>
            <a:r>
              <a:rPr lang="es-EC" dirty="0" smtClean="0"/>
              <a:t>9.673,76 </a:t>
            </a:r>
            <a:r>
              <a:rPr lang="es-EC" dirty="0"/>
              <a:t>durante los 12 meses del año </a:t>
            </a:r>
            <a:r>
              <a:rPr lang="es-EC" dirty="0" smtClean="0"/>
              <a:t>2021, </a:t>
            </a:r>
            <a:r>
              <a:rPr lang="es-EC" dirty="0"/>
              <a:t>se atendió a 75 adultos mayores de </a:t>
            </a:r>
            <a:r>
              <a:rPr lang="es-EC" dirty="0" smtClean="0"/>
              <a:t>diferentes barrios de la parroquia.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MX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C6F8BF6-DCB7-4EDD-88D4-99BB82580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457200"/>
            <a:ext cx="9904412" cy="1280890"/>
          </a:xfrm>
        </p:spPr>
        <p:txBody>
          <a:bodyPr>
            <a:normAutofit fontScale="90000"/>
          </a:bodyPr>
          <a:lstStyle/>
          <a:p>
            <a:r>
              <a:rPr lang="es-EC" b="1" dirty="0" smtClean="0"/>
              <a:t>Habilidades </a:t>
            </a:r>
            <a:r>
              <a:rPr lang="es-EC" b="1" dirty="0"/>
              <a:t>y </a:t>
            </a:r>
            <a:r>
              <a:rPr lang="es-EC" b="1" dirty="0" smtClean="0"/>
              <a:t>Destrezas </a:t>
            </a:r>
            <a:r>
              <a:rPr lang="es-EC" b="1" dirty="0"/>
              <a:t>para el </a:t>
            </a:r>
            <a:r>
              <a:rPr lang="es-EC" b="1" dirty="0" smtClean="0"/>
              <a:t>Adulto Mayor</a:t>
            </a:r>
            <a:r>
              <a:rPr lang="es-EC" b="1" dirty="0"/>
              <a:t>.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0B06EE71-79DF-4643-9827-8DC1B818EF07}"/>
              </a:ext>
            </a:extLst>
          </p:cNvPr>
          <p:cNvSpPr/>
          <p:nvPr/>
        </p:nvSpPr>
        <p:spPr>
          <a:xfrm>
            <a:off x="8331174" y="0"/>
            <a:ext cx="3860826" cy="3443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SOCIOCULTURAL</a:t>
            </a: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971800"/>
            <a:ext cx="5167751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18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09600"/>
            <a:ext cx="5301789" cy="3979877"/>
          </a:xfrm>
        </p:spPr>
      </p:pic>
      <p:pic>
        <p:nvPicPr>
          <p:cNvPr id="7" name="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99" y="2438400"/>
            <a:ext cx="5067029" cy="380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7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09600"/>
            <a:ext cx="5486400" cy="4447934"/>
          </a:xfr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0" t="3730" r="12348"/>
          <a:stretch/>
        </p:blipFill>
        <p:spPr>
          <a:xfrm>
            <a:off x="6218340" y="2743200"/>
            <a:ext cx="5440260" cy="375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94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3285AE1-2847-4C80-A2FC-A3849404A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38400"/>
            <a:ext cx="4114800" cy="3352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C" dirty="0" smtClean="0"/>
              <a:t>Pensando en las personas quienes serán los futuros líderes y lideresas de nuestra sociedad se cumplieron diferentes actividades programas, mismo que como GAD Parroquial se aportó con $ 753,81</a:t>
            </a:r>
          </a:p>
          <a:p>
            <a:pPr algn="just"/>
            <a:endParaRPr lang="es-MX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B746564-0DFC-43F5-880A-C6848472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81000"/>
            <a:ext cx="9904413" cy="1509490"/>
          </a:xfrm>
        </p:spPr>
        <p:txBody>
          <a:bodyPr>
            <a:normAutofit/>
          </a:bodyPr>
          <a:lstStyle/>
          <a:p>
            <a:r>
              <a:rPr lang="es-EC" b="1" dirty="0" smtClean="0"/>
              <a:t>Colonias Vacacionales para Niños y Niñas de la Parroquia</a:t>
            </a:r>
            <a:endParaRPr lang="es-EC" b="1" dirty="0"/>
          </a:p>
        </p:txBody>
      </p:sp>
      <p:pic>
        <p:nvPicPr>
          <p:cNvPr id="6" name="3 Marcador de contenid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981200"/>
            <a:ext cx="32004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3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88627"/>
            <a:ext cx="4495800" cy="5994400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609600"/>
            <a:ext cx="441960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6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6E399A1-A56E-4FF2-A625-B49F81084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057400"/>
            <a:ext cx="10668000" cy="4343400"/>
          </a:xfrm>
        </p:spPr>
        <p:txBody>
          <a:bodyPr/>
          <a:lstStyle/>
          <a:p>
            <a:pPr algn="just"/>
            <a:r>
              <a:rPr lang="es-EC" dirty="0"/>
              <a:t>Con el objetivo fortalecer la cultura y  tradiciones de la parroquia </a:t>
            </a:r>
            <a:r>
              <a:rPr lang="es-EC" dirty="0" smtClean="0"/>
              <a:t>Delegsol se </a:t>
            </a:r>
            <a:r>
              <a:rPr lang="es-EC" dirty="0"/>
              <a:t>desarrolló una serie de actividades; por citar algunas: </a:t>
            </a:r>
            <a:r>
              <a:rPr lang="es-EC" dirty="0" smtClean="0"/>
              <a:t>Festividades del Carnaval del Sombrero 2020, Festividades de </a:t>
            </a:r>
            <a:r>
              <a:rPr lang="es-EC" dirty="0" err="1" smtClean="0"/>
              <a:t>parroquialización</a:t>
            </a:r>
            <a:r>
              <a:rPr lang="es-EC" dirty="0" smtClean="0"/>
              <a:t>; Festividades de Navidad con </a:t>
            </a:r>
            <a:r>
              <a:rPr lang="es-EC" dirty="0"/>
              <a:t>una inversión de </a:t>
            </a:r>
            <a:r>
              <a:rPr lang="es-EC" dirty="0" smtClean="0"/>
              <a:t>$ 9.462,41</a:t>
            </a:r>
            <a:r>
              <a:rPr lang="es-EC" sz="1800" dirty="0" smtClean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</a:p>
          <a:p>
            <a:endParaRPr lang="es-MX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s-EC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5036EBD-170E-400A-AD4B-FEB9195B7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304800"/>
            <a:ext cx="9982200" cy="1676400"/>
          </a:xfrm>
        </p:spPr>
        <p:txBody>
          <a:bodyPr>
            <a:normAutofit fontScale="90000"/>
          </a:bodyPr>
          <a:lstStyle/>
          <a:p>
            <a:r>
              <a:rPr lang="es-EC" b="1" dirty="0" smtClean="0"/>
              <a:t>Proyecto </a:t>
            </a:r>
            <a:r>
              <a:rPr lang="es-EC" b="1" dirty="0"/>
              <a:t>de formación,  exhibición cultural y fortalecimiento de los espacios públicos de la parroquia</a:t>
            </a:r>
          </a:p>
        </p:txBody>
      </p:sp>
      <p:pic>
        <p:nvPicPr>
          <p:cNvPr id="4" name="3 Marcador de contenid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576637"/>
            <a:ext cx="5943600" cy="317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44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Marcador de contenido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5" t="1773"/>
          <a:stretch/>
        </p:blipFill>
        <p:spPr>
          <a:xfrm>
            <a:off x="1219200" y="335659"/>
            <a:ext cx="4038600" cy="6280716"/>
          </a:xfrm>
        </p:spPr>
      </p:pic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7" b="12430"/>
          <a:stretch/>
        </p:blipFill>
        <p:spPr>
          <a:xfrm>
            <a:off x="6019800" y="345332"/>
            <a:ext cx="4677383" cy="3130685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2" t="11383" r="9447" b="7260"/>
          <a:stretch/>
        </p:blipFill>
        <p:spPr>
          <a:xfrm>
            <a:off x="6314872" y="3574915"/>
            <a:ext cx="4419600" cy="306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57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DBEC577-1B80-4A60-B334-3916ABA01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295400"/>
            <a:ext cx="10753725" cy="5562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endParaRPr lang="es-EC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s-EC" dirty="0" smtClean="0"/>
              <a:t>Arrendamiento </a:t>
            </a:r>
            <a:r>
              <a:rPr lang="es-EC" dirty="0"/>
              <a:t>de maquinaria y contratación de vehículos para actividades de apertura, mantenimiento, ensanchamiento, limpieza y desalojo de derrumbes  beneficiando a la mayoría de </a:t>
            </a:r>
            <a:r>
              <a:rPr lang="es-EC" dirty="0" smtClean="0"/>
              <a:t>barrios de la parroquia, con </a:t>
            </a:r>
            <a:r>
              <a:rPr lang="es-EC" dirty="0"/>
              <a:t>una inversión de </a:t>
            </a:r>
            <a:r>
              <a:rPr lang="es-EC" dirty="0" smtClean="0"/>
              <a:t>$14.005,37 </a:t>
            </a:r>
            <a:r>
              <a:rPr lang="es-EC" dirty="0"/>
              <a:t>dólares. </a:t>
            </a:r>
            <a:endParaRPr lang="es-EC" dirty="0" smtClean="0"/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C34CA6E-1B74-4FFC-A64D-4E406539B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 smtClean="0"/>
              <a:t/>
            </a:r>
            <a:br>
              <a:rPr lang="es-EC" dirty="0" smtClean="0"/>
            </a:br>
            <a:r>
              <a:rPr lang="es-EC" b="1" dirty="0" smtClean="0"/>
              <a:t>Mantenimiento de Derrumbes y Desalojos de materiales en zona Urbana y Periurbana</a:t>
            </a:r>
            <a:r>
              <a:rPr lang="es-EC" sz="4400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es-EC" sz="4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s-EC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302000"/>
            <a:ext cx="52578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DBEC577-1B80-4A60-B334-3916ABA01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295400"/>
            <a:ext cx="10753725" cy="5562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C34CA6E-1B74-4FFC-A64D-4E406539B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sz="4400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es-EC" sz="4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s-EC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90664"/>
            <a:ext cx="5058012" cy="367308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905000"/>
            <a:ext cx="5076266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5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DBEC577-1B80-4A60-B334-3916ABA01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295400"/>
            <a:ext cx="10753725" cy="5562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dirty="0"/>
          </a:p>
          <a:p>
            <a:pPr>
              <a:buFont typeface="Wingdings" panose="05000000000000000000" pitchFamily="2" charset="2"/>
              <a:buChar char="ü"/>
            </a:pPr>
            <a:endParaRPr lang="es-EC" sz="1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s-EC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66700"/>
            <a:ext cx="5791200" cy="38862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906" y="2247900"/>
            <a:ext cx="5630694" cy="408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10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E908369-91A7-4B57-B71D-3E38B8BE3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05000"/>
            <a:ext cx="10134600" cy="43434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s-EC" sz="2800" dirty="0" smtClean="0"/>
          </a:p>
          <a:p>
            <a:pPr marL="0" indent="0" algn="just">
              <a:buNone/>
            </a:pPr>
            <a:r>
              <a:rPr lang="es-EC" sz="2800" dirty="0" smtClean="0"/>
              <a:t>Con </a:t>
            </a:r>
            <a:r>
              <a:rPr lang="es-EC" sz="2800" dirty="0"/>
              <a:t>los recursos entregados por la Prefectura del Azuay por concepto de </a:t>
            </a:r>
            <a:r>
              <a:rPr lang="es-EC" sz="2800" dirty="0" smtClean="0"/>
              <a:t>Mantenimiento Vial Delegado asciende al valor de $ 50.160,89 . Los barrios atendidos </a:t>
            </a:r>
            <a:r>
              <a:rPr lang="es-EC" sz="2800" dirty="0"/>
              <a:t>por concepto de </a:t>
            </a:r>
            <a:r>
              <a:rPr lang="es-EC" sz="2800" dirty="0" smtClean="0"/>
              <a:t>Mantenimiento Vial Delegado fueron:</a:t>
            </a:r>
          </a:p>
          <a:p>
            <a:pPr marL="0" indent="0">
              <a:buNone/>
            </a:pPr>
            <a:endParaRPr lang="es-EC" dirty="0" smtClean="0"/>
          </a:p>
          <a:p>
            <a:pPr marL="0" indent="0">
              <a:buNone/>
            </a:pPr>
            <a:endParaRPr lang="es-EC" dirty="0" smtClean="0"/>
          </a:p>
          <a:p>
            <a:pPr>
              <a:buFont typeface="Wingdings" pitchFamily="2" charset="2"/>
              <a:buChar char="§"/>
            </a:pPr>
            <a:r>
              <a:rPr lang="es-EC" dirty="0" smtClean="0"/>
              <a:t>Vía a Principal – El Valle 			</a:t>
            </a:r>
            <a:r>
              <a:rPr lang="es-EC" sz="1800" dirty="0" smtClean="0"/>
              <a:t>(2.30)		</a:t>
            </a:r>
          </a:p>
          <a:p>
            <a:pPr>
              <a:buFont typeface="Wingdings" pitchFamily="2" charset="2"/>
              <a:buChar char="§"/>
            </a:pPr>
            <a:r>
              <a:rPr lang="es-EC" dirty="0" smtClean="0"/>
              <a:t>Vía Chocar El Pedregal 			</a:t>
            </a:r>
            <a:r>
              <a:rPr lang="es-EC" sz="1800" dirty="0" smtClean="0"/>
              <a:t>(0.55)</a:t>
            </a:r>
          </a:p>
          <a:p>
            <a:pPr>
              <a:buFont typeface="Wingdings" pitchFamily="2" charset="2"/>
              <a:buChar char="§"/>
            </a:pPr>
            <a:r>
              <a:rPr lang="es-EC" dirty="0" smtClean="0"/>
              <a:t>Vía Santa Teresita – Las Flores 		</a:t>
            </a:r>
            <a:r>
              <a:rPr lang="es-EC" sz="1800" dirty="0" smtClean="0"/>
              <a:t>(1.37)</a:t>
            </a:r>
          </a:p>
          <a:p>
            <a:pPr>
              <a:buFont typeface="Wingdings" pitchFamily="2" charset="2"/>
              <a:buChar char="§"/>
            </a:pPr>
            <a:r>
              <a:rPr lang="es-EC" dirty="0" smtClean="0"/>
              <a:t>Vía La Dolorosa 			</a:t>
            </a:r>
            <a:r>
              <a:rPr lang="es-EC" sz="1800" dirty="0" smtClean="0"/>
              <a:t>(0.45)</a:t>
            </a:r>
          </a:p>
          <a:p>
            <a:pPr>
              <a:buFont typeface="Wingdings" pitchFamily="2" charset="2"/>
              <a:buChar char="§"/>
            </a:pPr>
            <a:r>
              <a:rPr lang="es-EC" sz="2600" dirty="0" smtClean="0"/>
              <a:t>Vía </a:t>
            </a:r>
            <a:r>
              <a:rPr lang="es-EC" sz="2600" dirty="0" err="1" smtClean="0"/>
              <a:t>Puzhio</a:t>
            </a:r>
            <a:r>
              <a:rPr lang="es-EC" sz="2600" dirty="0" smtClean="0"/>
              <a:t> – Santa Teresita		</a:t>
            </a:r>
            <a:r>
              <a:rPr lang="es-EC" sz="1800" dirty="0" smtClean="0"/>
              <a:t>(2.34)</a:t>
            </a:r>
          </a:p>
          <a:p>
            <a:pPr>
              <a:buFont typeface="Wingdings" pitchFamily="2" charset="2"/>
              <a:buChar char="§"/>
            </a:pPr>
            <a:r>
              <a:rPr lang="es-EC" sz="2600" dirty="0" smtClean="0"/>
              <a:t>Vía La Tranca				</a:t>
            </a:r>
            <a:r>
              <a:rPr lang="es-EC" sz="1800" dirty="0" smtClean="0"/>
              <a:t>(0.33)</a:t>
            </a:r>
          </a:p>
          <a:p>
            <a:pPr>
              <a:buFont typeface="Wingdings" pitchFamily="2" charset="2"/>
              <a:buChar char="§"/>
            </a:pPr>
            <a:endParaRPr lang="es-EC" sz="1900" dirty="0" smtClean="0"/>
          </a:p>
          <a:p>
            <a:pPr marL="0" indent="0">
              <a:buNone/>
            </a:pPr>
            <a:r>
              <a:rPr lang="es-EC" dirty="0" smtClean="0"/>
              <a:t>  </a:t>
            </a:r>
            <a:endParaRPr lang="es-EC" dirty="0"/>
          </a:p>
          <a:p>
            <a:pPr marL="0" indent="0">
              <a:buNone/>
            </a:pPr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A827B84-DC32-423F-9194-B5A13997D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81000"/>
            <a:ext cx="10569934" cy="1280890"/>
          </a:xfrm>
        </p:spPr>
        <p:txBody>
          <a:bodyPr>
            <a:normAutofit/>
          </a:bodyPr>
          <a:lstStyle/>
          <a:p>
            <a:r>
              <a:rPr lang="es-EC" b="1" dirty="0" smtClean="0"/>
              <a:t>Plan de Mantenimiento Vial Delegado 2020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518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92349"/>
            <a:ext cx="3962400" cy="29718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26" y="3484123"/>
            <a:ext cx="3929974" cy="2947481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35604"/>
            <a:ext cx="457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2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381000"/>
            <a:ext cx="4438650" cy="5918200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1000"/>
            <a:ext cx="4438650" cy="591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03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F15DF0C-116F-4E92-B54E-A9C1F8AF7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28800"/>
            <a:ext cx="10437812" cy="4953000"/>
          </a:xfrm>
        </p:spPr>
        <p:txBody>
          <a:bodyPr/>
          <a:lstStyle/>
          <a:p>
            <a:pPr algn="just"/>
            <a:r>
              <a:rPr lang="es-EC" dirty="0"/>
              <a:t>El proyecto de Mejoramiento y construcción de equipamientos comunitarios se ejecutó </a:t>
            </a:r>
            <a:r>
              <a:rPr lang="es-EC" dirty="0" smtClean="0"/>
              <a:t>los primeros meses del año 2021, </a:t>
            </a:r>
            <a:r>
              <a:rPr lang="es-EC" dirty="0"/>
              <a:t>con una inversión de $ </a:t>
            </a:r>
            <a:r>
              <a:rPr lang="es-EC" dirty="0" smtClean="0"/>
              <a:t>72.074,70 </a:t>
            </a:r>
            <a:r>
              <a:rPr lang="es-EC" dirty="0"/>
              <a:t>dólares destinados para </a:t>
            </a:r>
            <a:r>
              <a:rPr lang="es-EC" dirty="0" smtClean="0"/>
              <a:t>diferentes construcciones</a:t>
            </a:r>
          </a:p>
          <a:p>
            <a:endParaRPr lang="es-EC" dirty="0">
              <a:solidFill>
                <a:srgbClr val="FF0000"/>
              </a:solidFill>
            </a:endParaRPr>
          </a:p>
          <a:p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647C267-579B-4311-BAC2-37C7CD6BC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1" y="624110"/>
            <a:ext cx="9752012" cy="1280890"/>
          </a:xfrm>
        </p:spPr>
        <p:txBody>
          <a:bodyPr>
            <a:normAutofit fontScale="90000"/>
          </a:bodyPr>
          <a:lstStyle/>
          <a:p>
            <a:r>
              <a:rPr lang="es-EC" b="1" dirty="0" smtClean="0"/>
              <a:t>Proyecto de Fortalecimiento de espacios Públicos</a:t>
            </a:r>
            <a:endParaRPr lang="es-EC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124200"/>
            <a:ext cx="6781800" cy="32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3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09600" y="338328"/>
            <a:ext cx="11353800" cy="5376672"/>
          </a:xfrm>
        </p:spPr>
        <p:txBody>
          <a:bodyPr/>
          <a:lstStyle/>
          <a:p>
            <a:endParaRPr lang="es-EC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5638800" cy="5638800"/>
          </a:xfrm>
          <a:prstGeom prst="rect">
            <a:avLst/>
          </a:prstGeom>
        </p:spPr>
      </p:pic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19"/>
          <a:stretch/>
        </p:blipFill>
        <p:spPr>
          <a:xfrm>
            <a:off x="6248400" y="1447800"/>
            <a:ext cx="4953000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3EB9ABFE-6C0C-4C32-AE14-F8D731118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905000"/>
            <a:ext cx="10285412" cy="4724400"/>
          </a:xfrm>
        </p:spPr>
        <p:txBody>
          <a:bodyPr/>
          <a:lstStyle/>
          <a:p>
            <a:endParaRPr lang="es-EC" dirty="0"/>
          </a:p>
          <a:p>
            <a:pPr algn="just"/>
            <a:endParaRPr lang="es-EC" dirty="0" smtClean="0"/>
          </a:p>
          <a:p>
            <a:pPr algn="just"/>
            <a:r>
              <a:rPr lang="es-EC" dirty="0" smtClean="0"/>
              <a:t>Con </a:t>
            </a:r>
            <a:r>
              <a:rPr lang="es-EC" dirty="0"/>
              <a:t>el objetivo </a:t>
            </a:r>
            <a:r>
              <a:rPr lang="es-EC" dirty="0" smtClean="0"/>
              <a:t>mejorar la producción de las personas ganaderas de la parroquia, </a:t>
            </a:r>
            <a:r>
              <a:rPr lang="es-EC" dirty="0"/>
              <a:t>se invirtió $ </a:t>
            </a:r>
            <a:r>
              <a:rPr lang="es-EC" dirty="0" smtClean="0"/>
              <a:t>1.006,50  </a:t>
            </a:r>
            <a:r>
              <a:rPr lang="es-EC" dirty="0"/>
              <a:t>para </a:t>
            </a:r>
            <a:r>
              <a:rPr lang="es-EC" dirty="0" smtClean="0"/>
              <a:t>insumos de desparasitación y vitaminización para el ganado y varios materiales requeridos para la elaboración de abono orgánico y </a:t>
            </a:r>
            <a:r>
              <a:rPr lang="es-EC" dirty="0" err="1" smtClean="0"/>
              <a:t>biol</a:t>
            </a:r>
            <a:r>
              <a:rPr lang="es-EC" dirty="0" smtClean="0"/>
              <a:t> para dar mejoramiento a plantas frutales y cementeras de nuestros habitantes.</a:t>
            </a:r>
          </a:p>
          <a:p>
            <a:pPr marL="0" indent="0" algn="just">
              <a:buNone/>
            </a:pPr>
            <a:endParaRPr lang="es-MX" dirty="0">
              <a:solidFill>
                <a:srgbClr val="FF000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1DB0D1A-69D1-4418-B43F-9B2BCBEFC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624110"/>
            <a:ext cx="10056813" cy="1280890"/>
          </a:xfrm>
        </p:spPr>
        <p:txBody>
          <a:bodyPr>
            <a:normAutofit fontScale="90000"/>
          </a:bodyPr>
          <a:lstStyle/>
          <a:p>
            <a:r>
              <a:rPr lang="es-EC" b="1" dirty="0" smtClean="0"/>
              <a:t>Mejoramiento </a:t>
            </a:r>
            <a:r>
              <a:rPr lang="es-EC" b="1" dirty="0"/>
              <a:t>del desarrollo agropecuario y productivo de la parroquia. </a:t>
            </a:r>
          </a:p>
        </p:txBody>
      </p:sp>
    </p:spTree>
    <p:extLst>
      <p:ext uri="{BB962C8B-B14F-4D97-AF65-F5344CB8AC3E}">
        <p14:creationId xmlns:p14="http://schemas.microsoft.com/office/powerpoint/2010/main" val="159852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4589963" cy="4023868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295400"/>
            <a:ext cx="6521855" cy="489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0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88394"/>
            <a:ext cx="5466945" cy="4100209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19099"/>
            <a:ext cx="42291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F2B6DEE-EF06-41F6-8CBB-7277CA6E4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514600"/>
            <a:ext cx="9829800" cy="2667000"/>
          </a:xfrm>
        </p:spPr>
        <p:txBody>
          <a:bodyPr>
            <a:normAutofit/>
          </a:bodyPr>
          <a:lstStyle/>
          <a:p>
            <a:pPr algn="just"/>
            <a:r>
              <a:rPr lang="es-EC" dirty="0"/>
              <a:t>El proyecto de Reciclaje y Recolección de Residuos Sólidos tuvo por objetivo resolver el problema sanitario para la parroquia </a:t>
            </a:r>
            <a:r>
              <a:rPr lang="es-EC" dirty="0" smtClean="0"/>
              <a:t>Delegsol con </a:t>
            </a:r>
            <a:r>
              <a:rPr lang="es-EC" dirty="0"/>
              <a:t>una inversión </a:t>
            </a:r>
            <a:r>
              <a:rPr lang="es-EC" dirty="0" smtClean="0"/>
              <a:t>$20.937,60 </a:t>
            </a:r>
            <a:r>
              <a:rPr lang="es-EC" dirty="0"/>
              <a:t>en actividades referentes a la </a:t>
            </a:r>
            <a:r>
              <a:rPr lang="es-EC" dirty="0" smtClean="0"/>
              <a:t>recolección de basura, </a:t>
            </a:r>
            <a:r>
              <a:rPr lang="es-EC" dirty="0"/>
              <a:t>transporte y remuneraciones para el personal encargado, proyecto que benefició a </a:t>
            </a:r>
            <a:r>
              <a:rPr lang="es-EC" dirty="0" smtClean="0"/>
              <a:t>todos los barrios.</a:t>
            </a:r>
          </a:p>
          <a:p>
            <a:pPr marL="0" indent="0" algn="just">
              <a:buNone/>
            </a:pPr>
            <a:endParaRPr lang="es-EC" dirty="0"/>
          </a:p>
          <a:p>
            <a:pPr marL="0" indent="0" algn="just">
              <a:buNone/>
            </a:pPr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EAB638A-7792-4416-9196-BC640DFEA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1" y="624110"/>
            <a:ext cx="9752012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s-EC" b="1" dirty="0"/>
              <a:t>Proyecto de </a:t>
            </a:r>
            <a:r>
              <a:rPr lang="es-EC" b="1" dirty="0" smtClean="0"/>
              <a:t>Limpieza y Ordenamiento de la Parroquia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45071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09600"/>
            <a:ext cx="4080272" cy="5440363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609600"/>
            <a:ext cx="41910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54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37226"/>
            <a:ext cx="3522945" cy="5715000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07"/>
          <a:stretch/>
        </p:blipFill>
        <p:spPr>
          <a:xfrm>
            <a:off x="4343400" y="304800"/>
            <a:ext cx="2743200" cy="6076412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304800"/>
            <a:ext cx="451485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68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B93881EE-20A8-434C-A388-DE4FBDA19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438400"/>
            <a:ext cx="10744199" cy="3429000"/>
          </a:xfrm>
        </p:spPr>
        <p:txBody>
          <a:bodyPr>
            <a:normAutofit/>
          </a:bodyPr>
          <a:lstStyle/>
          <a:p>
            <a:endParaRPr lang="es-EC" dirty="0"/>
          </a:p>
          <a:p>
            <a:r>
              <a:rPr lang="es-EC" dirty="0"/>
              <a:t>El GAD Parroquial </a:t>
            </a:r>
            <a:r>
              <a:rPr lang="es-EC" dirty="0" smtClean="0"/>
              <a:t>Delegsol es </a:t>
            </a:r>
            <a:r>
              <a:rPr lang="es-EC" dirty="0"/>
              <a:t>parte </a:t>
            </a:r>
            <a:r>
              <a:rPr lang="es-EC" dirty="0" smtClean="0"/>
              <a:t>de la Mancomunidad del </a:t>
            </a:r>
            <a:r>
              <a:rPr lang="es-EC" dirty="0" err="1" smtClean="0"/>
              <a:t>Collay</a:t>
            </a:r>
            <a:r>
              <a:rPr lang="es-EC" dirty="0" smtClean="0"/>
              <a:t>, </a:t>
            </a:r>
            <a:r>
              <a:rPr lang="es-EC" dirty="0"/>
              <a:t>institución que tiene como objetivo la conservación y manejo sustentable del área de Bosque y Vegetación Protectora </a:t>
            </a:r>
            <a:r>
              <a:rPr lang="es-EC" dirty="0" smtClean="0"/>
              <a:t>del </a:t>
            </a:r>
            <a:r>
              <a:rPr lang="es-EC" dirty="0" err="1" smtClean="0"/>
              <a:t>Collay</a:t>
            </a:r>
            <a:r>
              <a:rPr lang="es-EC" dirty="0" smtClean="0"/>
              <a:t> </a:t>
            </a:r>
            <a:r>
              <a:rPr lang="es-EC" dirty="0"/>
              <a:t>y su área de influencia, en este sentido, como aporte del GAD </a:t>
            </a:r>
            <a:r>
              <a:rPr lang="es-EC" dirty="0" smtClean="0"/>
              <a:t>Delegsol, </a:t>
            </a:r>
            <a:r>
              <a:rPr lang="es-EC" dirty="0"/>
              <a:t>se destinan un total de $ </a:t>
            </a:r>
            <a:r>
              <a:rPr lang="es-EC" dirty="0" smtClean="0"/>
              <a:t>6.400,00 </a:t>
            </a:r>
            <a:r>
              <a:rPr lang="es-EC" dirty="0"/>
              <a:t>dólares anuales para actividades de forestación, reforestación y capacitación sobre temas de cuidado y protección de las fuentes hídricas</a:t>
            </a:r>
            <a:r>
              <a:rPr lang="es-EC" dirty="0" smtClean="0"/>
              <a:t>.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3632649-911D-4C1F-B252-822528C7F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624110"/>
            <a:ext cx="9753600" cy="1204690"/>
          </a:xfrm>
        </p:spPr>
        <p:txBody>
          <a:bodyPr>
            <a:normAutofit/>
          </a:bodyPr>
          <a:lstStyle/>
          <a:p>
            <a:r>
              <a:rPr lang="es-EC" sz="3600" b="1" dirty="0"/>
              <a:t>Proyecto de educación ambiental reforestación y capacitación en el cuidado de la flora y fauna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C4F463F8-0159-44EE-9F71-6D74679AF777}"/>
              </a:ext>
            </a:extLst>
          </p:cNvPr>
          <p:cNvSpPr/>
          <p:nvPr/>
        </p:nvSpPr>
        <p:spPr>
          <a:xfrm>
            <a:off x="8686800" y="20075"/>
            <a:ext cx="3505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dirty="0"/>
              <a:t>SISTEMA AMBIENTAL</a:t>
            </a:r>
          </a:p>
        </p:txBody>
      </p:sp>
    </p:spTree>
    <p:extLst>
      <p:ext uri="{BB962C8B-B14F-4D97-AF65-F5344CB8AC3E}">
        <p14:creationId xmlns:p14="http://schemas.microsoft.com/office/powerpoint/2010/main" val="247601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762000"/>
            <a:ext cx="5334982" cy="2590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581400"/>
            <a:ext cx="4999038" cy="254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371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0B0F7EC-10A7-443F-B274-196E3E7BA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819400"/>
            <a:ext cx="10896600" cy="2286000"/>
          </a:xfrm>
        </p:spPr>
        <p:txBody>
          <a:bodyPr>
            <a:normAutofit/>
          </a:bodyPr>
          <a:lstStyle/>
          <a:p>
            <a:pPr algn="just"/>
            <a:r>
              <a:rPr lang="es-EC" dirty="0"/>
              <a:t>Con el objetivo de fortalecer la gestión administrativa institucional se gestionó la contratación de un técnico que se encargue de la elaboración, ejecución y evaluación de programas y proyectos planificados en el POA </a:t>
            </a:r>
            <a:r>
              <a:rPr lang="es-EC" dirty="0" smtClean="0"/>
              <a:t>2021 </a:t>
            </a:r>
            <a:r>
              <a:rPr lang="es-EC" dirty="0"/>
              <a:t>a fin de tener cercanía con la población y sus </a:t>
            </a:r>
            <a:r>
              <a:rPr lang="es-EC" dirty="0" smtClean="0"/>
              <a:t>necesidades, a más de ello las diferentes consultorías que se deben realizar, esto asciendo a un valor de $ 7 283.25.</a:t>
            </a:r>
          </a:p>
          <a:p>
            <a:pPr algn="just"/>
            <a:endParaRPr lang="es-EC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7A441F8-7841-4338-A02C-594FD27A5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1" y="624110"/>
            <a:ext cx="9752012" cy="1280890"/>
          </a:xfrm>
        </p:spPr>
        <p:txBody>
          <a:bodyPr>
            <a:normAutofit fontScale="90000"/>
          </a:bodyPr>
          <a:lstStyle/>
          <a:p>
            <a:r>
              <a:rPr lang="es-EC" b="1" dirty="0"/>
              <a:t>Proyecto de asesoramiento y planificación para la administración del Gobierno Parroquial.</a:t>
            </a:r>
          </a:p>
        </p:txBody>
      </p:sp>
    </p:spTree>
    <p:extLst>
      <p:ext uri="{BB962C8B-B14F-4D97-AF65-F5344CB8AC3E}">
        <p14:creationId xmlns:p14="http://schemas.microsoft.com/office/powerpoint/2010/main" val="156105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1600200"/>
            <a:ext cx="10439400" cy="4267200"/>
          </a:xfrm>
        </p:spPr>
        <p:txBody>
          <a:bodyPr>
            <a:normAutofit fontScale="90000"/>
          </a:bodyPr>
          <a:lstStyle/>
          <a:p>
            <a:pPr algn="l"/>
            <a:r>
              <a:rPr lang="es-EC" sz="2700" dirty="0" smtClean="0">
                <a:solidFill>
                  <a:srgbClr val="002060"/>
                </a:solidFill>
              </a:rPr>
              <a:t>¿A cuantas personas con discapacidad se atiende? – Sector Vulnerable</a:t>
            </a:r>
            <a:br>
              <a:rPr lang="es-EC" sz="2700" dirty="0" smtClean="0">
                <a:solidFill>
                  <a:srgbClr val="002060"/>
                </a:solidFill>
              </a:rPr>
            </a:br>
            <a:r>
              <a:rPr lang="es-EC" sz="2700" dirty="0" smtClean="0">
                <a:solidFill>
                  <a:srgbClr val="002060"/>
                </a:solidFill>
              </a:rPr>
              <a:t>¿Por qué se reúnen solo dos días a la semana? – Sector Vulnerable</a:t>
            </a:r>
            <a:br>
              <a:rPr lang="es-EC" sz="2700" dirty="0" smtClean="0">
                <a:solidFill>
                  <a:srgbClr val="002060"/>
                </a:solidFill>
              </a:rPr>
            </a:br>
            <a:r>
              <a:rPr lang="es-EC" sz="2700" dirty="0" smtClean="0">
                <a:solidFill>
                  <a:srgbClr val="002060"/>
                </a:solidFill>
              </a:rPr>
              <a:t> ¿ En qué sectores nomás se entregó? – Producción</a:t>
            </a:r>
            <a:br>
              <a:rPr lang="es-EC" sz="2700" dirty="0" smtClean="0">
                <a:solidFill>
                  <a:srgbClr val="002060"/>
                </a:solidFill>
              </a:rPr>
            </a:br>
            <a:r>
              <a:rPr lang="es-EC" sz="2700" dirty="0" smtClean="0">
                <a:solidFill>
                  <a:srgbClr val="002060"/>
                </a:solidFill>
              </a:rPr>
              <a:t>¿Cuál es el Presupuesto para canchas de la parroquia y para que sector nomas? – Espacios Públicos</a:t>
            </a:r>
            <a:br>
              <a:rPr lang="es-EC" sz="2700" dirty="0" smtClean="0">
                <a:solidFill>
                  <a:srgbClr val="002060"/>
                </a:solidFill>
              </a:rPr>
            </a:br>
            <a:r>
              <a:rPr lang="es-EC" sz="2700" dirty="0" smtClean="0">
                <a:solidFill>
                  <a:srgbClr val="002060"/>
                </a:solidFill>
              </a:rPr>
              <a:t>¿Dónde se reforestó y se dio mantenimiento a las aguas? – Ambiental</a:t>
            </a:r>
            <a:br>
              <a:rPr lang="es-EC" sz="2700" dirty="0" smtClean="0">
                <a:solidFill>
                  <a:srgbClr val="002060"/>
                </a:solidFill>
              </a:rPr>
            </a:br>
            <a:r>
              <a:rPr lang="es-EC" sz="2700" dirty="0" smtClean="0">
                <a:solidFill>
                  <a:srgbClr val="002060"/>
                </a:solidFill>
              </a:rPr>
              <a:t>¿Por qué no se hacen todos los eventos en la cancha central? – Socio Culturales</a:t>
            </a:r>
            <a:br>
              <a:rPr lang="es-EC" sz="2700" dirty="0" smtClean="0">
                <a:solidFill>
                  <a:srgbClr val="002060"/>
                </a:solidFill>
              </a:rPr>
            </a:br>
            <a:r>
              <a:rPr lang="es-EC" sz="2700" dirty="0" smtClean="0">
                <a:solidFill>
                  <a:srgbClr val="002060"/>
                </a:solidFill>
              </a:rPr>
              <a:t>¿Qué proyectos se han realizado? – Productivo</a:t>
            </a:r>
            <a:br>
              <a:rPr lang="es-EC" sz="2700" dirty="0" smtClean="0">
                <a:solidFill>
                  <a:srgbClr val="002060"/>
                </a:solidFill>
              </a:rPr>
            </a:br>
            <a:r>
              <a:rPr lang="es-EC" sz="2700" dirty="0" smtClean="0">
                <a:solidFill>
                  <a:srgbClr val="002060"/>
                </a:solidFill>
              </a:rPr>
              <a:t>¿Por qué no se han sembrado plantas en la parte turística de la Playa? – Espacios Públicos</a:t>
            </a:r>
            <a:r>
              <a:rPr lang="es-EC" sz="2200" dirty="0" smtClean="0">
                <a:solidFill>
                  <a:srgbClr val="002060"/>
                </a:solidFill>
              </a:rPr>
              <a:t/>
            </a:r>
            <a:br>
              <a:rPr lang="es-EC" sz="2200" dirty="0" smtClean="0">
                <a:solidFill>
                  <a:srgbClr val="002060"/>
                </a:solidFill>
              </a:rPr>
            </a:br>
            <a:r>
              <a:rPr lang="es-EC" sz="2200" dirty="0" smtClean="0"/>
              <a:t/>
            </a:r>
            <a:br>
              <a:rPr lang="es-EC" sz="2200" dirty="0" smtClean="0"/>
            </a:br>
            <a:r>
              <a:rPr lang="es-EC" sz="2200" dirty="0" smtClean="0"/>
              <a:t/>
            </a:r>
            <a:br>
              <a:rPr lang="es-EC" sz="2200" dirty="0" smtClean="0"/>
            </a:br>
            <a:r>
              <a:rPr lang="es-EC" sz="2200" dirty="0" smtClean="0"/>
              <a:t> </a:t>
            </a:r>
            <a:br>
              <a:rPr lang="es-EC" sz="2200" dirty="0" smtClean="0"/>
            </a:br>
            <a:r>
              <a:rPr lang="es-EC" sz="2200" dirty="0" smtClean="0"/>
              <a:t> </a:t>
            </a:r>
            <a:br>
              <a:rPr lang="es-EC" sz="2200" dirty="0" smtClean="0"/>
            </a:br>
            <a:r>
              <a:rPr lang="es-EC" sz="2200" dirty="0" smtClean="0"/>
              <a:t/>
            </a:r>
            <a:br>
              <a:rPr lang="es-EC" sz="2200" dirty="0" smtClean="0"/>
            </a:br>
            <a:r>
              <a:rPr lang="es-EC" sz="2200" dirty="0" smtClean="0"/>
              <a:t/>
            </a:r>
            <a:br>
              <a:rPr lang="es-EC" sz="2200" dirty="0" smtClean="0"/>
            </a:br>
            <a:endParaRPr lang="es-EC" sz="2200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905000" y="533400"/>
            <a:ext cx="8556979" cy="939801"/>
          </a:xfrm>
        </p:spPr>
        <p:txBody>
          <a:bodyPr>
            <a:normAutofit/>
          </a:bodyPr>
          <a:lstStyle/>
          <a:p>
            <a:r>
              <a:rPr lang="es-EC" sz="3600" b="1" dirty="0" smtClean="0"/>
              <a:t>PREGUNTAS DE LA CIUDADANÍA</a:t>
            </a:r>
            <a:endParaRPr lang="es-EC" sz="3600" b="1" dirty="0"/>
          </a:p>
        </p:txBody>
      </p:sp>
    </p:spTree>
    <p:extLst>
      <p:ext uri="{BB962C8B-B14F-4D97-AF65-F5344CB8AC3E}">
        <p14:creationId xmlns:p14="http://schemas.microsoft.com/office/powerpoint/2010/main" val="132336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1630</TotalTime>
  <Words>769</Words>
  <Application>Microsoft Office PowerPoint</Application>
  <PresentationFormat>Personalizado</PresentationFormat>
  <Paragraphs>110</Paragraphs>
  <Slides>36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7" baseType="lpstr">
      <vt:lpstr>Forma de onda</vt:lpstr>
      <vt:lpstr>Presentación de PowerPoint</vt:lpstr>
      <vt:lpstr>Informe de Rendición de Cuentas</vt:lpstr>
      <vt:lpstr>Ejes de trabajo según la Planificación Institucional</vt:lpstr>
      <vt:lpstr>Ejecución Presupuestaria</vt:lpstr>
      <vt:lpstr>Gastos en Personal: Remuneraciones Unificadas Aporte al IESS Fondos de Reserva Decimos Vacaciones no Gozadas </vt:lpstr>
      <vt:lpstr>Otros Gastos Corrientes: Pago Seguros Comisiones Bancarias</vt:lpstr>
      <vt:lpstr>Presentación de PowerPoint</vt:lpstr>
      <vt:lpstr> ATENCION AL SECTOR VULNERABLE - ADOLESCENTES</vt:lpstr>
      <vt:lpstr>Presentación de PowerPoint</vt:lpstr>
      <vt:lpstr> Personas con Discapacidad</vt:lpstr>
      <vt:lpstr>Presentación de PowerPoint</vt:lpstr>
      <vt:lpstr>Habilidades y Destrezas para el Adulto Mayor. </vt:lpstr>
      <vt:lpstr>Presentación de PowerPoint</vt:lpstr>
      <vt:lpstr>Presentación de PowerPoint</vt:lpstr>
      <vt:lpstr>Colonias Vacacionales para Niños y Niñas de la Parroquia</vt:lpstr>
      <vt:lpstr>Presentación de PowerPoint</vt:lpstr>
      <vt:lpstr>Proyecto de formación,  exhibición cultural y fortalecimiento de los espacios públicos de la parroquia</vt:lpstr>
      <vt:lpstr>Presentación de PowerPoint</vt:lpstr>
      <vt:lpstr> Mantenimiento de Derrumbes y Desalojos de materiales en zona Urbana y Periurbana </vt:lpstr>
      <vt:lpstr> </vt:lpstr>
      <vt:lpstr>Presentación de PowerPoint</vt:lpstr>
      <vt:lpstr>Plan de Mantenimiento Vial Delegado 2020</vt:lpstr>
      <vt:lpstr>Presentación de PowerPoint</vt:lpstr>
      <vt:lpstr>Presentación de PowerPoint</vt:lpstr>
      <vt:lpstr>Proyecto de Fortalecimiento de espacios Públicos</vt:lpstr>
      <vt:lpstr>Presentación de PowerPoint</vt:lpstr>
      <vt:lpstr>Mejoramiento del desarrollo agropecuario y productivo de la parroquia. </vt:lpstr>
      <vt:lpstr>Presentación de PowerPoint</vt:lpstr>
      <vt:lpstr>Presentación de PowerPoint</vt:lpstr>
      <vt:lpstr>Proyecto de Limpieza y Ordenamiento de la Parroquia</vt:lpstr>
      <vt:lpstr>Presentación de PowerPoint</vt:lpstr>
      <vt:lpstr>Presentación de PowerPoint</vt:lpstr>
      <vt:lpstr>Proyecto de educación ambiental reforestación y capacitación en el cuidado de la flora y fauna </vt:lpstr>
      <vt:lpstr>Presentación de PowerPoint</vt:lpstr>
      <vt:lpstr>Proyecto de asesoramiento y planificación para la administración del Gobierno Parroquial.</vt:lpstr>
      <vt:lpstr>¿A cuantas personas con discapacidad se atiende? – Sector Vulnerable ¿Por qué se reúnen solo dos días a la semana? – Sector Vulnerable  ¿ En qué sectores nomás se entregó? – Producción ¿Cuál es el Presupuesto para canchas de la parroquia y para que sector nomas? – Espacios Públicos ¿Dónde se reforestó y se dio mantenimiento a las aguas? – Ambiental ¿Por qué no se hacen todos los eventos en la cancha central? – Socio Culturales ¿Qué proyectos se han realizado? – Productivo ¿Por qué no se han sembrado plantas en la parte turística de la Playa? – Espacios Públicos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rendición de cuentas enero diciembre 2019</dc:title>
  <dc:creator>Giovanny Sarmiento</dc:creator>
  <cp:lastModifiedBy>DelegsolGAD-CT</cp:lastModifiedBy>
  <cp:revision>74</cp:revision>
  <dcterms:created xsi:type="dcterms:W3CDTF">2020-10-02T13:36:55Z</dcterms:created>
  <dcterms:modified xsi:type="dcterms:W3CDTF">2022-03-29T01:33:45Z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2020-09-23T00:00:00Z</vt:filetime>
  </property>
  <property fmtid="{D5CDD505-2E9C-101B-9397-08002B2CF9AE}" pid="3" name="Creator">
    <vt:lpwstr>Acrobat PDFMaker 19 para PowerPoint</vt:lpwstr>
  </property>
  <property fmtid="{D5CDD505-2E9C-101B-9397-08002B2CF9AE}" pid="4" name="LastSaved">
    <vt:filetime>2020-10-02T00:00:00Z</vt:filetime>
  </property>
</Properties>
</file>