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689B0-7A6C-4ADC-9064-5C87597A9D38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4B1AB-43F8-4C3D-ACE2-2AEA3FD5EC6C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021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4B1AB-43F8-4C3D-ACE2-2AEA3FD5EC6C}" type="slidenum">
              <a:rPr lang="es-EC" smtClean="0"/>
              <a:t>3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4488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C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52FB469-719B-4E9F-9395-588DBE68DB92}" type="datetimeFigureOut">
              <a:rPr lang="es-EC" smtClean="0"/>
              <a:t>30/06/2021</a:t>
            </a:fld>
            <a:endParaRPr lang="es-EC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2273043-9430-4C82-90C1-76DF57A24182}" type="slidenum">
              <a:rPr lang="es-EC" smtClean="0"/>
              <a:t>‹Nº›</a:t>
            </a:fld>
            <a:endParaRPr lang="es-EC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2996952"/>
            <a:ext cx="7815344" cy="2301240"/>
          </a:xfrm>
        </p:spPr>
        <p:txBody>
          <a:bodyPr/>
          <a:lstStyle/>
          <a:p>
            <a:r>
              <a:rPr lang="es-MX" dirty="0" smtClean="0"/>
              <a:t>LUIS GALARZA ORELLANA - DELEGSOL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7664" y="692696"/>
            <a:ext cx="6480048" cy="1752600"/>
          </a:xfrm>
        </p:spPr>
        <p:txBody>
          <a:bodyPr/>
          <a:lstStyle/>
          <a:p>
            <a:r>
              <a:rPr lang="es-MX" dirty="0" smtClean="0"/>
              <a:t>GOBIERNO AUTÓNOMO DESCENTRALIZADO PARROQUIAL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61431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8250" y="1988840"/>
            <a:ext cx="7056784" cy="1656184"/>
          </a:xfrm>
        </p:spPr>
        <p:txBody>
          <a:bodyPr/>
          <a:lstStyle/>
          <a:p>
            <a:r>
              <a:rPr lang="es-MX" dirty="0" smtClean="0"/>
              <a:t>RENDICION DE CUENTAS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499992" y="3068960"/>
            <a:ext cx="3095672" cy="672480"/>
          </a:xfrm>
        </p:spPr>
        <p:txBody>
          <a:bodyPr/>
          <a:lstStyle/>
          <a:p>
            <a:r>
              <a:rPr lang="es-MX" dirty="0" smtClean="0"/>
              <a:t>PERIODO FISCAL 2020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40920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9904" y="3365376"/>
            <a:ext cx="3485684" cy="864096"/>
          </a:xfrm>
        </p:spPr>
        <p:txBody>
          <a:bodyPr>
            <a:normAutofit/>
          </a:bodyPr>
          <a:lstStyle/>
          <a:p>
            <a:r>
              <a:rPr lang="es-MX" dirty="0" smtClean="0"/>
              <a:t>$ 16 638.30</a:t>
            </a:r>
            <a:endParaRPr lang="es-EC" dirty="0"/>
          </a:p>
        </p:txBody>
      </p:sp>
      <p:sp>
        <p:nvSpPr>
          <p:cNvPr id="4" name="2 Subtítulo"/>
          <p:cNvSpPr txBox="1">
            <a:spLocks/>
          </p:cNvSpPr>
          <p:nvPr/>
        </p:nvSpPr>
        <p:spPr>
          <a:xfrm>
            <a:off x="4427984" y="3717032"/>
            <a:ext cx="3384376" cy="792088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MX" dirty="0" smtClean="0"/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4176115" y="3501008"/>
            <a:ext cx="3384376" cy="2016224"/>
          </a:xfrm>
          <a:prstGeom prst="rect">
            <a:avLst/>
          </a:prstGeom>
        </p:spPr>
        <p:txBody>
          <a:bodyPr vert="horz" tIns="0" rIns="45720" bIns="0" anchor="b">
            <a:normAutofit fontScale="85000" lnSpcReduction="10000"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Salarios Unificados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Decimo Tercer Sueldo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Decimo Cuarto Sueldo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Aporte Patronal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Fondo de Reserva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Vehículos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dirty="0" smtClean="0"/>
              <a:t>Combustibles y Lubricantes</a:t>
            </a:r>
            <a:endParaRPr lang="es-EC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83568" y="2863846"/>
            <a:ext cx="3485684" cy="853186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MX" dirty="0" smtClean="0"/>
              <a:t> </a:t>
            </a:r>
            <a:endParaRPr lang="es-EC" dirty="0"/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259904" y="917104"/>
            <a:ext cx="8640960" cy="165618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MX" dirty="0" smtClean="0"/>
              <a:t>LIMPIEZA DE MEDIO AMBIENTE – RECOLECCIÓN DE BASURA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22874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512" y="1124744"/>
            <a:ext cx="8640960" cy="936104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MAQUINARIA PARA VARIOS TRABAJOS 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419872" y="3861048"/>
            <a:ext cx="4320480" cy="50405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Alquiler de Maquinaria y Equipos</a:t>
            </a:r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11560" y="2924944"/>
            <a:ext cx="3024336" cy="792088"/>
          </a:xfrm>
          <a:prstGeom prst="rect">
            <a:avLst/>
          </a:prstGeom>
        </p:spPr>
        <p:txBody>
          <a:bodyPr vert="horz" lIns="45720" rIns="45720" anchor="t">
            <a:normAutofit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MX" dirty="0" smtClean="0"/>
              <a:t>$ 1 194.00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86849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512" y="764704"/>
            <a:ext cx="8568952" cy="2088232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COORDINAR ACTIVIDADES PRODUCTIVAS CON ORGANIZACIONES 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/>
            </a:r>
            <a:br>
              <a:rPr lang="es-MX" dirty="0" smtClean="0"/>
            </a:b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1720" y="4153286"/>
            <a:ext cx="6336704" cy="888504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Suministros </a:t>
            </a:r>
            <a:r>
              <a:rPr lang="es-MX" dirty="0" smtClean="0"/>
              <a:t>para actividades agropecuarias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539552" y="3140968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$ 2 350.50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9526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8496944" cy="1728192"/>
          </a:xfrm>
        </p:spPr>
        <p:txBody>
          <a:bodyPr>
            <a:normAutofit/>
          </a:bodyPr>
          <a:lstStyle/>
          <a:p>
            <a:pPr algn="ctr"/>
            <a:r>
              <a:rPr lang="es-MX" dirty="0" smtClean="0"/>
              <a:t>MATERIALES DE CONSTRUCCIÓN PARA BÓVEDAS DEL CEMENTERIO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499992" y="3591018"/>
            <a:ext cx="3671736" cy="744488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Materiales de Construcción. </a:t>
            </a:r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043608" y="3068960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75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$ 2 047.00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75638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8208912" cy="1656184"/>
          </a:xfrm>
        </p:spPr>
        <p:txBody>
          <a:bodyPr/>
          <a:lstStyle/>
          <a:p>
            <a:r>
              <a:rPr lang="es-MX" dirty="0" smtClean="0"/>
              <a:t>JORNALES PARA TRABAJADORES / DIFERENTES TRABAJOS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11960" y="3573016"/>
            <a:ext cx="4607840" cy="600472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Servicios Personales por contrato</a:t>
            </a:r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827584" y="3140968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$ 1 600.00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05537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1680" y="620688"/>
            <a:ext cx="6336704" cy="1387584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RESCATE DE LA CULTURA Y TRADICIONES / CARNAVAL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707904" y="4149080"/>
            <a:ext cx="4679848" cy="81649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Espectáculos Culturales y Sociales </a:t>
            </a:r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827584" y="3140968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$ 2 439.15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77667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391408" cy="2301240"/>
          </a:xfrm>
        </p:spPr>
        <p:txBody>
          <a:bodyPr/>
          <a:lstStyle/>
          <a:p>
            <a:pPr algn="ctr"/>
            <a:r>
              <a:rPr lang="es-MX" dirty="0" smtClean="0"/>
              <a:t>RESCATE DE LA CULTURA Y TRADICIONES / PARROQUIALIZACION 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03848" y="4221088"/>
            <a:ext cx="4463824" cy="117653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Espectáculos culturales y sociales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Difusión y Publicidad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48549" y="3429000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75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$ 2 076.08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59728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908720"/>
            <a:ext cx="7959360" cy="883528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ATENCION AL SECTOR VULNERABLE</a:t>
            </a:r>
            <a:br>
              <a:rPr lang="es-MX" dirty="0" smtClean="0"/>
            </a:b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3561448"/>
            <a:ext cx="6480048" cy="1752600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Transporte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Alimentación – Kits Alimenticios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Suministros para actividades agropecuarias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Menaje de hogar y cocina (Accesorios)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Uniformes Deportivos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903601" y="2492896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$ 7 961.90</a:t>
            </a:r>
          </a:p>
        </p:txBody>
      </p:sp>
    </p:spTree>
    <p:extLst>
      <p:ext uri="{BB962C8B-B14F-4D97-AF65-F5344CB8AC3E}">
        <p14:creationId xmlns:p14="http://schemas.microsoft.com/office/powerpoint/2010/main" val="8317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319400" cy="1675616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ATENCION AL SECTOR VULNERABLE / ADOLESCENTES</a:t>
            </a:r>
            <a:br>
              <a:rPr lang="es-MX" dirty="0" smtClean="0"/>
            </a:b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07704" y="3537012"/>
            <a:ext cx="5831976" cy="1896616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Transporte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Alimentación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Vestuario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Suministros para actividades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agropecuarias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Uniformes Deportivos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Equipos informáticos</a:t>
            </a:r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903601" y="2492896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$ 2 980.37</a:t>
            </a:r>
          </a:p>
        </p:txBody>
      </p:sp>
    </p:spTree>
    <p:extLst>
      <p:ext uri="{BB962C8B-B14F-4D97-AF65-F5344CB8AC3E}">
        <p14:creationId xmlns:p14="http://schemas.microsoft.com/office/powerpoint/2010/main" val="21627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908720"/>
            <a:ext cx="8175384" cy="1459592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ATENCIÓN AL SECTOR VULNERABLE / PERSONAS CON DISCAPACIDAD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35896" y="3933056"/>
            <a:ext cx="3815752" cy="1392560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Transporte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Alimentación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Uniformes deportivos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903600" y="3284984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75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$ 984.00</a:t>
            </a:r>
          </a:p>
        </p:txBody>
      </p:sp>
    </p:spTree>
    <p:extLst>
      <p:ext uri="{BB962C8B-B14F-4D97-AF65-F5344CB8AC3E}">
        <p14:creationId xmlns:p14="http://schemas.microsoft.com/office/powerpoint/2010/main" val="21438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8535424" cy="1603608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EVENTOS DEPORTIVOS Y MANTENIMIENTO DE ESCENARIO</a:t>
            </a:r>
            <a:br>
              <a:rPr lang="es-MX" dirty="0" smtClean="0"/>
            </a:b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499992" y="3573016"/>
            <a:ext cx="3095672" cy="1176536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Telecomunicaciones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Uniformes deportivos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903600" y="3284984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$ 1 011.73</a:t>
            </a:r>
          </a:p>
          <a:p>
            <a:pPr algn="ctr"/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141367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1600" y="908720"/>
            <a:ext cx="7488832" cy="1531600"/>
          </a:xfrm>
        </p:spPr>
        <p:txBody>
          <a:bodyPr/>
          <a:lstStyle/>
          <a:p>
            <a:pPr algn="ctr"/>
            <a:r>
              <a:rPr lang="es-MX" dirty="0" smtClean="0"/>
              <a:t>CONSTRUCCION DE LA PLAZA CENTRAL 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35896" y="4149080"/>
            <a:ext cx="4031776" cy="600472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Estudio y diseño de Proyectos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903600" y="3284984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9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$ 4 256.00</a:t>
            </a:r>
          </a:p>
          <a:p>
            <a:pPr algn="ctr"/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40723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8175384" cy="2301240"/>
          </a:xfrm>
        </p:spPr>
        <p:txBody>
          <a:bodyPr/>
          <a:lstStyle/>
          <a:p>
            <a:pPr algn="ctr"/>
            <a:r>
              <a:rPr lang="es-MX" dirty="0" smtClean="0"/>
              <a:t>MAQUINARIA PARA MANTENIMIENTO VIAL  - TASA SOLIDARIA 2019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148064" y="4581128"/>
            <a:ext cx="3167680" cy="960512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s-MX" dirty="0" smtClean="0"/>
              <a:t>Alquiler de Maquinaria</a:t>
            </a:r>
          </a:p>
          <a:p>
            <a:endParaRPr lang="es-EC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187624" y="3933056"/>
            <a:ext cx="2810655" cy="1044116"/>
          </a:xfrm>
          <a:prstGeom prst="rect">
            <a:avLst/>
          </a:prstGeom>
        </p:spPr>
        <p:txBody>
          <a:bodyPr vert="horz" lIns="45720" rIns="45720" anchor="t">
            <a:normAutofit fontScale="8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$ 48 160.00</a:t>
            </a:r>
          </a:p>
          <a:p>
            <a:pPr algn="ctr"/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367057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ubtítulo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3997282" cy="1596604"/>
          </a:xfrm>
        </p:spPr>
        <p:txBody>
          <a:bodyPr/>
          <a:lstStyle/>
          <a:p>
            <a:r>
              <a:rPr lang="es-MX" dirty="0" smtClean="0"/>
              <a:t>TOTAL GASTO CORRIENTE</a:t>
            </a:r>
          </a:p>
          <a:p>
            <a:r>
              <a:rPr lang="es-MX" dirty="0" smtClean="0"/>
              <a:t>TOTAL GASTO DE INVERSION</a:t>
            </a:r>
          </a:p>
          <a:p>
            <a:endParaRPr lang="es-EC" dirty="0"/>
          </a:p>
        </p:txBody>
      </p:sp>
      <p:sp>
        <p:nvSpPr>
          <p:cNvPr id="5" name="3 Subtítulo"/>
          <p:cNvSpPr txBox="1">
            <a:spLocks/>
          </p:cNvSpPr>
          <p:nvPr/>
        </p:nvSpPr>
        <p:spPr>
          <a:xfrm>
            <a:off x="5004048" y="1459882"/>
            <a:ext cx="1837042" cy="1596604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76 469.67</a:t>
            </a:r>
          </a:p>
          <a:p>
            <a:r>
              <a:rPr lang="es-MX" dirty="0" smtClean="0"/>
              <a:t>93 711.93</a:t>
            </a:r>
          </a:p>
          <a:p>
            <a:endParaRPr lang="es-EC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539552" y="3356992"/>
            <a:ext cx="3744416" cy="1180362"/>
          </a:xfrm>
          <a:prstGeom prst="rect">
            <a:avLst/>
          </a:prstGeom>
        </p:spPr>
        <p:txBody>
          <a:bodyPr vert="horz" lIns="45720" rIns="45720" anchor="t">
            <a:normAutofit fontScale="900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TOTAL EJECUTADO</a:t>
            </a:r>
            <a:endParaRPr lang="es-MX" dirty="0" smtClean="0"/>
          </a:p>
          <a:p>
            <a:pPr algn="ctr"/>
            <a:endParaRPr lang="es-MX" dirty="0" smtClean="0"/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4499992" y="3637254"/>
            <a:ext cx="3061178" cy="1044116"/>
          </a:xfrm>
          <a:prstGeom prst="rect">
            <a:avLst/>
          </a:prstGeom>
        </p:spPr>
        <p:txBody>
          <a:bodyPr vert="horz" lIns="45720" rIns="45720" anchor="t">
            <a:normAutofit fontScale="8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dirty="0" smtClean="0"/>
              <a:t>$ </a:t>
            </a:r>
            <a:r>
              <a:rPr lang="es-MX" dirty="0" smtClean="0"/>
              <a:t>170 181.60</a:t>
            </a: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58470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181</TotalTime>
  <Words>244</Words>
  <Application>Microsoft Office PowerPoint</Application>
  <PresentationFormat>Presentación en pantalla (4:3)</PresentationFormat>
  <Paragraphs>71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Técnico</vt:lpstr>
      <vt:lpstr>LUIS GALARZA ORELLANA - DELEGSOL</vt:lpstr>
      <vt:lpstr>RENDICION DE CUENTAS</vt:lpstr>
      <vt:lpstr>$ 16 638.30</vt:lpstr>
      <vt:lpstr>MAQUINARIA PARA VARIOS TRABAJOS </vt:lpstr>
      <vt:lpstr>COORDINAR ACTIVIDADES PRODUCTIVAS CON ORGANIZACIONES   </vt:lpstr>
      <vt:lpstr>MATERIALES DE CONSTRUCCIÓN PARA BÓVEDAS DEL CEMENTERIO</vt:lpstr>
      <vt:lpstr>JORNALES PARA TRABAJADORES / DIFERENTES TRABAJOS</vt:lpstr>
      <vt:lpstr>RESCATE DE LA CULTURA Y TRADICIONES / CARNAVAL</vt:lpstr>
      <vt:lpstr>RESCATE DE LA CULTURA Y TRADICIONES / PARROQUIALIZACION </vt:lpstr>
      <vt:lpstr>ATENCION AL SECTOR VULNERABLE </vt:lpstr>
      <vt:lpstr>ATENCION AL SECTOR VULNERABLE / ADOLESCENTES </vt:lpstr>
      <vt:lpstr>ATENCIÓN AL SECTOR VULNERABLE / PERSONAS CON DISCAPACIDAD</vt:lpstr>
      <vt:lpstr>EVENTOS DEPORTIVOS Y MANTENIMIENTO DE ESCENARIO </vt:lpstr>
      <vt:lpstr>CONSTRUCCION DE LA PLAZA CENTRAL </vt:lpstr>
      <vt:lpstr>MAQUINARIA PARA MANTENIMIENTO VIAL  - TASA SOLIDARIA 2019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LUIS GALARZA ORELLANA - DELEGSOL</dc:title>
  <dc:creator>DelegsolGAD-CT</dc:creator>
  <cp:lastModifiedBy>DelegsolGAD-CT</cp:lastModifiedBy>
  <cp:revision>15</cp:revision>
  <dcterms:created xsi:type="dcterms:W3CDTF">2021-06-30T03:20:41Z</dcterms:created>
  <dcterms:modified xsi:type="dcterms:W3CDTF">2021-06-30T15:15:46Z</dcterms:modified>
</cp:coreProperties>
</file>