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44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335" r:id="rId6"/>
    <p:sldId id="347" r:id="rId7"/>
    <p:sldId id="348" r:id="rId8"/>
    <p:sldId id="382" r:id="rId9"/>
    <p:sldId id="333" r:id="rId10"/>
    <p:sldId id="351" r:id="rId11"/>
    <p:sldId id="325" r:id="rId12"/>
    <p:sldId id="352" r:id="rId13"/>
    <p:sldId id="345" r:id="rId14"/>
    <p:sldId id="355" r:id="rId15"/>
    <p:sldId id="327" r:id="rId16"/>
    <p:sldId id="356" r:id="rId17"/>
    <p:sldId id="321" r:id="rId18"/>
    <p:sldId id="322" r:id="rId19"/>
    <p:sldId id="357" r:id="rId20"/>
    <p:sldId id="358" r:id="rId21"/>
    <p:sldId id="367" r:id="rId22"/>
    <p:sldId id="332" r:id="rId23"/>
    <p:sldId id="359" r:id="rId24"/>
    <p:sldId id="368" r:id="rId25"/>
    <p:sldId id="369" r:id="rId26"/>
    <p:sldId id="328" r:id="rId27"/>
    <p:sldId id="360" r:id="rId28"/>
    <p:sldId id="361" r:id="rId29"/>
    <p:sldId id="331" r:id="rId30"/>
    <p:sldId id="362" r:id="rId31"/>
    <p:sldId id="363" r:id="rId32"/>
    <p:sldId id="329" r:id="rId33"/>
    <p:sldId id="366" r:id="rId34"/>
    <p:sldId id="330" r:id="rId35"/>
    <p:sldId id="370" r:id="rId36"/>
    <p:sldId id="371" r:id="rId37"/>
    <p:sldId id="372" r:id="rId38"/>
    <p:sldId id="373" r:id="rId39"/>
    <p:sldId id="374" r:id="rId40"/>
    <p:sldId id="380" r:id="rId41"/>
    <p:sldId id="375" r:id="rId42"/>
    <p:sldId id="376" r:id="rId43"/>
    <p:sldId id="377" r:id="rId44"/>
    <p:sldId id="378" r:id="rId45"/>
    <p:sldId id="379" r:id="rId46"/>
    <p:sldId id="381" r:id="rId47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z G Chiriboga J" initials="LGCJ" lastIdx="1" clrIdx="0">
    <p:extLst>
      <p:ext uri="{19B8F6BF-5375-455C-9EA6-DF929625EA0E}">
        <p15:presenceInfo xmlns:p15="http://schemas.microsoft.com/office/powerpoint/2012/main" userId="38eb17b498a3af8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2476"/>
    <a:srgbClr val="3C1A56"/>
    <a:srgbClr val="F3D3E7"/>
    <a:srgbClr val="F6C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05" autoAdjust="0"/>
    <p:restoredTop sz="86375" autoAdjust="0"/>
  </p:normalViewPr>
  <p:slideViewPr>
    <p:cSldViewPr>
      <p:cViewPr varScale="1">
        <p:scale>
          <a:sx n="62" d="100"/>
          <a:sy n="62" d="100"/>
        </p:scale>
        <p:origin x="1136" y="3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11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A4071-435B-46D5-B432-E18D41836DEB}" type="datetimeFigureOut">
              <a:rPr lang="es-EC" smtClean="0"/>
              <a:t>21/04/2023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1CD3B-00AA-4A8E-A4E3-240F2C2109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09377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F1CD3B-00AA-4A8E-A4E3-240F2C210941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18052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8" y="4074174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60807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71800" y="914400"/>
            <a:ext cx="8134497" cy="126188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indent="-3175" algn="ctr">
              <a:lnSpc>
                <a:spcPts val="4320"/>
              </a:lnSpc>
              <a:spcBef>
                <a:spcPts val="640"/>
              </a:spcBef>
            </a:pPr>
            <a:endParaRPr lang="es-EC" sz="4000" spc="-140" dirty="0">
              <a:latin typeface="Arial"/>
              <a:cs typeface="Arial"/>
            </a:endParaRPr>
          </a:p>
          <a:p>
            <a:pPr marL="12700" marR="5080" indent="-3175" algn="ctr">
              <a:lnSpc>
                <a:spcPts val="4320"/>
              </a:lnSpc>
              <a:spcBef>
                <a:spcPts val="640"/>
              </a:spcBef>
            </a:pPr>
            <a:r>
              <a:rPr lang="es-EC" sz="4000" b="1" i="1" spc="-140" dirty="0">
                <a:latin typeface="Arial"/>
                <a:cs typeface="Arial"/>
              </a:rPr>
              <a:t>GAD PARROQUIAL DELEGSOL</a:t>
            </a:r>
            <a:endParaRPr lang="es-EC" sz="4000" b="1" i="1" spc="-24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0" y="3416813"/>
            <a:ext cx="7534347" cy="73096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-635">
              <a:lnSpc>
                <a:spcPts val="1620"/>
              </a:lnSpc>
              <a:spcBef>
                <a:spcPts val="300"/>
              </a:spcBef>
            </a:pPr>
            <a:endParaRPr lang="es-EC" sz="1500" spc="-155" dirty="0">
              <a:solidFill>
                <a:srgbClr val="00B050"/>
              </a:solidFill>
              <a:latin typeface="Arial"/>
              <a:cs typeface="Arial"/>
            </a:endParaRPr>
          </a:p>
          <a:p>
            <a:pPr marL="12700" marR="5080" indent="-635" algn="ctr">
              <a:lnSpc>
                <a:spcPts val="1620"/>
              </a:lnSpc>
              <a:spcBef>
                <a:spcPts val="300"/>
              </a:spcBef>
            </a:pPr>
            <a:r>
              <a:rPr sz="1500" spc="-15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En </a:t>
            </a:r>
            <a:r>
              <a:rPr sz="1500" spc="-4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el </a:t>
            </a:r>
            <a:r>
              <a:rPr sz="1500" spc="-7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marco </a:t>
            </a:r>
            <a:r>
              <a:rPr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de </a:t>
            </a:r>
            <a:r>
              <a:rPr sz="1500" spc="-5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la </a:t>
            </a:r>
            <a:r>
              <a:rPr sz="1500" spc="-6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resolución </a:t>
            </a:r>
            <a:r>
              <a:rPr sz="1500" spc="-7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No. </a:t>
            </a:r>
            <a:r>
              <a:rPr lang="es-EC" sz="1500" spc="-15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CPCCS-PLE-SG-010-E-2023-0054 </a:t>
            </a:r>
            <a:r>
              <a:rPr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de </a:t>
            </a:r>
            <a:r>
              <a:rPr sz="1500" spc="-80" dirty="0" err="1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fecha</a:t>
            </a:r>
            <a:r>
              <a:rPr sz="1500" spc="-8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1</a:t>
            </a:r>
            <a:r>
              <a:rPr lang="es-ES"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6</a:t>
            </a:r>
            <a:r>
              <a:rPr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de </a:t>
            </a:r>
            <a:r>
              <a:rPr lang="es-ES"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marzo</a:t>
            </a:r>
            <a:r>
              <a:rPr sz="1500" spc="-1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endParaRPr lang="es-EC" sz="1500" spc="-15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pPr marL="12700" marR="5080" indent="-635" algn="ctr">
              <a:lnSpc>
                <a:spcPts val="1620"/>
              </a:lnSpc>
              <a:spcBef>
                <a:spcPts val="300"/>
              </a:spcBef>
            </a:pPr>
            <a:r>
              <a:rPr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de 202</a:t>
            </a:r>
            <a:r>
              <a:rPr lang="es-ES"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3</a:t>
            </a:r>
            <a:r>
              <a:rPr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emitida </a:t>
            </a:r>
            <a:r>
              <a:rPr sz="1500" spc="-2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por </a:t>
            </a:r>
            <a:r>
              <a:rPr sz="1500" spc="-4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el </a:t>
            </a:r>
            <a:r>
              <a:rPr sz="1500" spc="-10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Consejo </a:t>
            </a:r>
            <a:r>
              <a:rPr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de  </a:t>
            </a:r>
            <a:r>
              <a:rPr sz="1500" spc="-6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Participación </a:t>
            </a:r>
            <a:r>
              <a:rPr sz="1500" spc="-9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Ciudadana </a:t>
            </a:r>
            <a:r>
              <a:rPr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y </a:t>
            </a:r>
            <a:r>
              <a:rPr sz="1500" spc="-5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Control</a:t>
            </a:r>
            <a:r>
              <a:rPr sz="1500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500" spc="-7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social</a:t>
            </a:r>
            <a:r>
              <a:rPr lang="es-EC" sz="1500" spc="-7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.</a:t>
            </a:r>
            <a:endParaRPr sz="15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DDE89FCC-B900-48BC-B23D-D6FE4860BB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66957" y="4816084"/>
            <a:ext cx="4338674" cy="1083714"/>
          </a:xfrm>
        </p:spPr>
        <p:txBody>
          <a:bodyPr>
            <a:normAutofit/>
          </a:bodyPr>
          <a:lstStyle/>
          <a:p>
            <a:pPr algn="ctr"/>
            <a:r>
              <a:rPr lang="es-EC" b="1" dirty="0">
                <a:solidFill>
                  <a:schemeClr val="bg2">
                    <a:lumMod val="25000"/>
                  </a:schemeClr>
                </a:solidFill>
              </a:rPr>
              <a:t>Sr. Mario Salinas Castro</a:t>
            </a:r>
          </a:p>
          <a:p>
            <a:pPr marL="0" indent="0" algn="ctr">
              <a:buNone/>
            </a:pPr>
            <a:r>
              <a:rPr lang="es-EC" b="1" dirty="0">
                <a:solidFill>
                  <a:schemeClr val="bg2">
                    <a:lumMod val="25000"/>
                  </a:schemeClr>
                </a:solidFill>
              </a:rPr>
              <a:t>Presidente</a:t>
            </a:r>
          </a:p>
        </p:txBody>
      </p:sp>
      <p:pic>
        <p:nvPicPr>
          <p:cNvPr id="6" name="Picture 2" descr="Página Oficial del GAD Delegsol - GAD parroquial DelegsolGAD parroquial  Delegso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6" r="13033"/>
          <a:stretch/>
        </p:blipFill>
        <p:spPr bwMode="auto">
          <a:xfrm>
            <a:off x="533400" y="1449852"/>
            <a:ext cx="2438400" cy="197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429000" y="76200"/>
            <a:ext cx="8799618" cy="6858000"/>
          </a:xfrm>
          <a:custGeom>
            <a:avLst/>
            <a:gdLst/>
            <a:ahLst/>
            <a:cxnLst/>
            <a:rect l="l" t="t" r="r" b="b"/>
            <a:pathLst>
              <a:path w="8450580" h="6858000">
                <a:moveTo>
                  <a:pt x="8450579" y="0"/>
                </a:moveTo>
                <a:lnTo>
                  <a:pt x="0" y="0"/>
                </a:lnTo>
                <a:lnTo>
                  <a:pt x="0" y="6858000"/>
                </a:lnTo>
                <a:lnTo>
                  <a:pt x="8450579" y="6858000"/>
                </a:lnTo>
                <a:lnTo>
                  <a:pt x="8450579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422920" y="3294951"/>
            <a:ext cx="3081020" cy="74379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89535" algn="ctr">
              <a:lnSpc>
                <a:spcPts val="5830"/>
              </a:lnSpc>
            </a:pPr>
            <a:r>
              <a:rPr sz="5400" spc="-280" dirty="0">
                <a:solidFill>
                  <a:srgbClr val="FFFFFF"/>
                </a:solidFill>
                <a:latin typeface="Arial"/>
                <a:cs typeface="Arial"/>
              </a:rPr>
              <a:t>Per</a:t>
            </a:r>
            <a:r>
              <a:rPr lang="es-MX" sz="5400" spc="-280" dirty="0">
                <a:solidFill>
                  <a:srgbClr val="FFFFFF"/>
                </a:solidFill>
                <a:latin typeface="Arial"/>
                <a:cs typeface="Arial"/>
              </a:rPr>
              <a:t>í</a:t>
            </a:r>
            <a:r>
              <a:rPr sz="5400" spc="-280" dirty="0" err="1">
                <a:solidFill>
                  <a:srgbClr val="FFFFFF"/>
                </a:solidFill>
                <a:latin typeface="Arial"/>
                <a:cs typeface="Arial"/>
              </a:rPr>
              <a:t>odo</a:t>
            </a:r>
            <a:endParaRPr sz="54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21521" y="2667000"/>
            <a:ext cx="6786873" cy="1671320"/>
            <a:chOff x="4643113" y="1656086"/>
            <a:chExt cx="6410960" cy="1671320"/>
          </a:xfrm>
        </p:grpSpPr>
        <p:sp>
          <p:nvSpPr>
            <p:cNvPr id="7" name="object 7"/>
            <p:cNvSpPr/>
            <p:nvPr/>
          </p:nvSpPr>
          <p:spPr>
            <a:xfrm>
              <a:off x="4649463" y="1662436"/>
              <a:ext cx="6398260" cy="1658620"/>
            </a:xfrm>
            <a:custGeom>
              <a:avLst/>
              <a:gdLst/>
              <a:ahLst/>
              <a:cxnLst/>
              <a:rect l="l" t="t" r="r" b="b"/>
              <a:pathLst>
                <a:path w="6398259" h="1658620">
                  <a:moveTo>
                    <a:pt x="6398260" y="0"/>
                  </a:moveTo>
                  <a:lnTo>
                    <a:pt x="0" y="0"/>
                  </a:lnTo>
                  <a:lnTo>
                    <a:pt x="0" y="1658613"/>
                  </a:lnTo>
                  <a:lnTo>
                    <a:pt x="6398260" y="1658613"/>
                  </a:lnTo>
                  <a:lnTo>
                    <a:pt x="639826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9463" y="1662436"/>
              <a:ext cx="6398260" cy="1658620"/>
            </a:xfrm>
            <a:custGeom>
              <a:avLst/>
              <a:gdLst/>
              <a:ahLst/>
              <a:cxnLst/>
              <a:rect l="l" t="t" r="r" b="b"/>
              <a:pathLst>
                <a:path w="6398259" h="1658620">
                  <a:moveTo>
                    <a:pt x="0" y="1658613"/>
                  </a:moveTo>
                  <a:lnTo>
                    <a:pt x="6398260" y="1658613"/>
                  </a:lnTo>
                  <a:lnTo>
                    <a:pt x="6398260" y="0"/>
                  </a:lnTo>
                  <a:lnTo>
                    <a:pt x="0" y="0"/>
                  </a:lnTo>
                  <a:lnTo>
                    <a:pt x="0" y="1658613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08035" y="3122506"/>
            <a:ext cx="5154384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3900" spc="-240" dirty="0" err="1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Enero</a:t>
            </a:r>
            <a:r>
              <a:rPr sz="3900" spc="-24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3900" spc="-229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–</a:t>
            </a:r>
            <a:r>
              <a:rPr lang="es-MX" sz="3900" spc="-229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Diciembre 2022</a:t>
            </a:r>
            <a:endParaRPr sz="3900" dirty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098882" y="1219200"/>
            <a:ext cx="6553200" cy="1219200"/>
            <a:chOff x="4963172" y="1082052"/>
            <a:chExt cx="4490720" cy="1163320"/>
          </a:xfrm>
          <a:solidFill>
            <a:schemeClr val="accent6">
              <a:lumMod val="50000"/>
            </a:schemeClr>
          </a:solidFill>
        </p:grpSpPr>
        <p:sp>
          <p:nvSpPr>
            <p:cNvPr id="11" name="object 11"/>
            <p:cNvSpPr/>
            <p:nvPr/>
          </p:nvSpPr>
          <p:spPr>
            <a:xfrm>
              <a:off x="4969522" y="1088402"/>
              <a:ext cx="4478020" cy="1150620"/>
            </a:xfrm>
            <a:custGeom>
              <a:avLst/>
              <a:gdLst/>
              <a:ahLst/>
              <a:cxnLst/>
              <a:rect l="l" t="t" r="r" b="b"/>
              <a:pathLst>
                <a:path w="4478020" h="1150620">
                  <a:moveTo>
                    <a:pt x="4286237" y="0"/>
                  </a:moveTo>
                  <a:lnTo>
                    <a:pt x="191763" y="0"/>
                  </a:lnTo>
                  <a:lnTo>
                    <a:pt x="147790" y="5064"/>
                  </a:lnTo>
                  <a:lnTo>
                    <a:pt x="107426" y="19490"/>
                  </a:lnTo>
                  <a:lnTo>
                    <a:pt x="71821" y="42127"/>
                  </a:lnTo>
                  <a:lnTo>
                    <a:pt x="42125" y="71824"/>
                  </a:lnTo>
                  <a:lnTo>
                    <a:pt x="19489" y="107431"/>
                  </a:lnTo>
                  <a:lnTo>
                    <a:pt x="5064" y="147796"/>
                  </a:lnTo>
                  <a:lnTo>
                    <a:pt x="0" y="191769"/>
                  </a:lnTo>
                  <a:lnTo>
                    <a:pt x="0" y="958824"/>
                  </a:lnTo>
                  <a:lnTo>
                    <a:pt x="5064" y="1002799"/>
                  </a:lnTo>
                  <a:lnTo>
                    <a:pt x="19489" y="1043168"/>
                  </a:lnTo>
                  <a:lnTo>
                    <a:pt x="42125" y="1078779"/>
                  </a:lnTo>
                  <a:lnTo>
                    <a:pt x="71821" y="1108482"/>
                  </a:lnTo>
                  <a:lnTo>
                    <a:pt x="107426" y="1131124"/>
                  </a:lnTo>
                  <a:lnTo>
                    <a:pt x="147790" y="1145554"/>
                  </a:lnTo>
                  <a:lnTo>
                    <a:pt x="191763" y="1150619"/>
                  </a:lnTo>
                  <a:lnTo>
                    <a:pt x="4286237" y="1150619"/>
                  </a:lnTo>
                  <a:lnTo>
                    <a:pt x="4330210" y="1145554"/>
                  </a:lnTo>
                  <a:lnTo>
                    <a:pt x="4370575" y="1131124"/>
                  </a:lnTo>
                  <a:lnTo>
                    <a:pt x="4406182" y="1108482"/>
                  </a:lnTo>
                  <a:lnTo>
                    <a:pt x="4435879" y="1078779"/>
                  </a:lnTo>
                  <a:lnTo>
                    <a:pt x="4458516" y="1043168"/>
                  </a:lnTo>
                  <a:lnTo>
                    <a:pt x="4472942" y="1002799"/>
                  </a:lnTo>
                  <a:lnTo>
                    <a:pt x="4478007" y="958824"/>
                  </a:lnTo>
                  <a:lnTo>
                    <a:pt x="4478007" y="191769"/>
                  </a:lnTo>
                  <a:lnTo>
                    <a:pt x="4472942" y="147796"/>
                  </a:lnTo>
                  <a:lnTo>
                    <a:pt x="4458516" y="107431"/>
                  </a:lnTo>
                  <a:lnTo>
                    <a:pt x="4435879" y="71824"/>
                  </a:lnTo>
                  <a:lnTo>
                    <a:pt x="4406182" y="42127"/>
                  </a:lnTo>
                  <a:lnTo>
                    <a:pt x="4370575" y="19490"/>
                  </a:lnTo>
                  <a:lnTo>
                    <a:pt x="4330210" y="5064"/>
                  </a:lnTo>
                  <a:lnTo>
                    <a:pt x="4286237" y="0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4969522" y="1088402"/>
              <a:ext cx="4478020" cy="1150620"/>
            </a:xfrm>
            <a:custGeom>
              <a:avLst/>
              <a:gdLst/>
              <a:ahLst/>
              <a:cxnLst/>
              <a:rect l="l" t="t" r="r" b="b"/>
              <a:pathLst>
                <a:path w="4478020" h="1150620">
                  <a:moveTo>
                    <a:pt x="0" y="191769"/>
                  </a:moveTo>
                  <a:lnTo>
                    <a:pt x="5064" y="147796"/>
                  </a:lnTo>
                  <a:lnTo>
                    <a:pt x="19489" y="107431"/>
                  </a:lnTo>
                  <a:lnTo>
                    <a:pt x="42125" y="71824"/>
                  </a:lnTo>
                  <a:lnTo>
                    <a:pt x="71821" y="42127"/>
                  </a:lnTo>
                  <a:lnTo>
                    <a:pt x="107426" y="19490"/>
                  </a:lnTo>
                  <a:lnTo>
                    <a:pt x="147790" y="5064"/>
                  </a:lnTo>
                  <a:lnTo>
                    <a:pt x="191763" y="0"/>
                  </a:lnTo>
                  <a:lnTo>
                    <a:pt x="4286237" y="0"/>
                  </a:lnTo>
                  <a:lnTo>
                    <a:pt x="4330210" y="5064"/>
                  </a:lnTo>
                  <a:lnTo>
                    <a:pt x="4370575" y="19490"/>
                  </a:lnTo>
                  <a:lnTo>
                    <a:pt x="4406182" y="42127"/>
                  </a:lnTo>
                  <a:lnTo>
                    <a:pt x="4435879" y="71824"/>
                  </a:lnTo>
                  <a:lnTo>
                    <a:pt x="4458516" y="107431"/>
                  </a:lnTo>
                  <a:lnTo>
                    <a:pt x="4472942" y="147796"/>
                  </a:lnTo>
                  <a:lnTo>
                    <a:pt x="4478007" y="191769"/>
                  </a:lnTo>
                  <a:lnTo>
                    <a:pt x="4478007" y="958824"/>
                  </a:lnTo>
                  <a:lnTo>
                    <a:pt x="4472942" y="1002799"/>
                  </a:lnTo>
                  <a:lnTo>
                    <a:pt x="4458516" y="1043168"/>
                  </a:lnTo>
                  <a:lnTo>
                    <a:pt x="4435879" y="1078779"/>
                  </a:lnTo>
                  <a:lnTo>
                    <a:pt x="4406182" y="1108482"/>
                  </a:lnTo>
                  <a:lnTo>
                    <a:pt x="4370575" y="1131124"/>
                  </a:lnTo>
                  <a:lnTo>
                    <a:pt x="4330210" y="1145554"/>
                  </a:lnTo>
                  <a:lnTo>
                    <a:pt x="4286237" y="1150619"/>
                  </a:lnTo>
                  <a:lnTo>
                    <a:pt x="191763" y="1150619"/>
                  </a:lnTo>
                  <a:lnTo>
                    <a:pt x="147790" y="1145554"/>
                  </a:lnTo>
                  <a:lnTo>
                    <a:pt x="107426" y="1131124"/>
                  </a:lnTo>
                  <a:lnTo>
                    <a:pt x="71821" y="1108482"/>
                  </a:lnTo>
                  <a:lnTo>
                    <a:pt x="42125" y="1078779"/>
                  </a:lnTo>
                  <a:lnTo>
                    <a:pt x="19489" y="1043168"/>
                  </a:lnTo>
                  <a:lnTo>
                    <a:pt x="5064" y="1002799"/>
                  </a:lnTo>
                  <a:lnTo>
                    <a:pt x="0" y="958824"/>
                  </a:lnTo>
                  <a:lnTo>
                    <a:pt x="0" y="191769"/>
                  </a:lnTo>
                  <a:close/>
                </a:path>
              </a:pathLst>
            </a:custGeom>
            <a:grpFill/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343401" y="1258913"/>
            <a:ext cx="6096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3600" spc="-310" dirty="0">
                <a:latin typeface="Century Gothic" pitchFamily="34" charset="0"/>
              </a:rPr>
              <a:t>Informe de Rendición de Cuentas</a:t>
            </a:r>
            <a:endParaRPr sz="3600" dirty="0">
              <a:latin typeface="Century Gothic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29" y="367630"/>
            <a:ext cx="10432085" cy="1295868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 algn="ctr">
              <a:lnSpc>
                <a:spcPts val="4740"/>
              </a:lnSpc>
              <a:spcBef>
                <a:spcPts val="705"/>
              </a:spcBef>
            </a:pPr>
            <a:r>
              <a:rPr sz="4400" b="1" spc="-380" dirty="0">
                <a:solidFill>
                  <a:schemeClr val="bg2">
                    <a:lumMod val="10000"/>
                  </a:schemeClr>
                </a:solidFill>
              </a:rPr>
              <a:t>Ejes </a:t>
            </a:r>
            <a:r>
              <a:rPr sz="4400" b="1" spc="-225" dirty="0">
                <a:solidFill>
                  <a:schemeClr val="bg2">
                    <a:lumMod val="10000"/>
                  </a:schemeClr>
                </a:solidFill>
              </a:rPr>
              <a:t>de </a:t>
            </a:r>
            <a:r>
              <a:rPr lang="es-EC" sz="4400" b="1" spc="-125" dirty="0">
                <a:solidFill>
                  <a:schemeClr val="bg2">
                    <a:lumMod val="10000"/>
                  </a:schemeClr>
                </a:solidFill>
              </a:rPr>
              <a:t>trabajo según la Planificación Institucional</a:t>
            </a:r>
            <a:endParaRPr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47750" y="2368550"/>
            <a:ext cx="4942840" cy="1078035"/>
          </a:xfrm>
          <a:custGeom>
            <a:avLst/>
            <a:gdLst/>
            <a:ahLst/>
            <a:cxnLst/>
            <a:rect l="l" t="t" r="r" b="b"/>
            <a:pathLst>
              <a:path w="4942840" h="1547495">
                <a:moveTo>
                  <a:pt x="0" y="1546872"/>
                </a:moveTo>
                <a:lnTo>
                  <a:pt x="4942827" y="1546872"/>
                </a:lnTo>
                <a:lnTo>
                  <a:pt x="4942827" y="0"/>
                </a:lnTo>
                <a:lnTo>
                  <a:pt x="0" y="0"/>
                </a:lnTo>
                <a:lnTo>
                  <a:pt x="0" y="1546872"/>
                </a:lnTo>
                <a:close/>
              </a:path>
            </a:pathLst>
          </a:custGeom>
          <a:solidFill>
            <a:srgbClr val="92D050"/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6409691" y="2368550"/>
            <a:ext cx="4942840" cy="1078035"/>
          </a:xfrm>
          <a:custGeom>
            <a:avLst/>
            <a:gdLst/>
            <a:ahLst/>
            <a:cxnLst/>
            <a:rect l="l" t="t" r="r" b="b"/>
            <a:pathLst>
              <a:path w="4943475" h="1547495">
                <a:moveTo>
                  <a:pt x="0" y="1546872"/>
                </a:moveTo>
                <a:lnTo>
                  <a:pt x="4942852" y="1546872"/>
                </a:lnTo>
                <a:lnTo>
                  <a:pt x="4942852" y="0"/>
                </a:lnTo>
                <a:lnTo>
                  <a:pt x="0" y="0"/>
                </a:lnTo>
                <a:lnTo>
                  <a:pt x="0" y="154687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442327" y="2742057"/>
            <a:ext cx="2947035" cy="385362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620"/>
              </a:lnSpc>
              <a:spcBef>
                <a:spcPts val="405"/>
              </a:spcBef>
            </a:pPr>
            <a:r>
              <a:rPr lang="es-EC" sz="2400" spc="-125" dirty="0">
                <a:latin typeface="Arial"/>
                <a:cs typeface="Arial"/>
              </a:rPr>
              <a:t>Socio - Cultural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98366" y="3812550"/>
            <a:ext cx="4942840" cy="922420"/>
          </a:xfrm>
          <a:custGeom>
            <a:avLst/>
            <a:gdLst/>
            <a:ahLst/>
            <a:cxnLst/>
            <a:rect l="l" t="t" r="r" b="b"/>
            <a:pathLst>
              <a:path w="4942840" h="1544954">
                <a:moveTo>
                  <a:pt x="0" y="1544339"/>
                </a:moveTo>
                <a:lnTo>
                  <a:pt x="4942827" y="1544339"/>
                </a:lnTo>
                <a:lnTo>
                  <a:pt x="4942827" y="0"/>
                </a:lnTo>
                <a:lnTo>
                  <a:pt x="0" y="0"/>
                </a:lnTo>
                <a:lnTo>
                  <a:pt x="0" y="154433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079256" y="4178516"/>
            <a:ext cx="302614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400" spc="-125" dirty="0">
                <a:latin typeface="Arial"/>
                <a:cs typeface="Arial"/>
              </a:rPr>
              <a:t>Económico Productivo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346830" y="3820485"/>
            <a:ext cx="5002184" cy="922420"/>
          </a:xfrm>
          <a:custGeom>
            <a:avLst/>
            <a:gdLst/>
            <a:ahLst/>
            <a:cxnLst/>
            <a:rect l="l" t="t" r="r" b="b"/>
            <a:pathLst>
              <a:path w="4943475" h="1544954">
                <a:moveTo>
                  <a:pt x="0" y="1544339"/>
                </a:moveTo>
                <a:lnTo>
                  <a:pt x="4942852" y="1544339"/>
                </a:lnTo>
                <a:lnTo>
                  <a:pt x="4942852" y="0"/>
                </a:lnTo>
                <a:lnTo>
                  <a:pt x="0" y="0"/>
                </a:lnTo>
                <a:lnTo>
                  <a:pt x="0" y="154433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AF5FA98-238B-41A3-A91F-84D6B60F2972}"/>
              </a:ext>
            </a:extLst>
          </p:cNvPr>
          <p:cNvSpPr txBox="1"/>
          <p:nvPr/>
        </p:nvSpPr>
        <p:spPr>
          <a:xfrm>
            <a:off x="2066284" y="2742057"/>
            <a:ext cx="3366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dirty="0">
                <a:latin typeface="Arial" panose="020B0604020202020204" pitchFamily="34" charset="0"/>
                <a:cs typeface="Arial" panose="020B0604020202020204" pitchFamily="34" charset="0"/>
              </a:rPr>
              <a:t>Vialidad y conectividad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24FF49B-9D3C-427B-B4FB-273F9A579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639" y="5100936"/>
            <a:ext cx="5054892" cy="9266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13" name="object 20">
            <a:extLst>
              <a:ext uri="{FF2B5EF4-FFF2-40B4-BE49-F238E27FC236}">
                <a16:creationId xmlns:a16="http://schemas.microsoft.com/office/drawing/2014/main" id="{DA277A45-26C6-4B39-A97E-D6AFA873705E}"/>
              </a:ext>
            </a:extLst>
          </p:cNvPr>
          <p:cNvSpPr txBox="1"/>
          <p:nvPr/>
        </p:nvSpPr>
        <p:spPr>
          <a:xfrm>
            <a:off x="6980252" y="5357436"/>
            <a:ext cx="340910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400" spc="-125" dirty="0">
                <a:latin typeface="Arial"/>
                <a:cs typeface="Arial"/>
              </a:rPr>
              <a:t>Asentamientos Humanos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" name="object 19">
            <a:extLst>
              <a:ext uri="{FF2B5EF4-FFF2-40B4-BE49-F238E27FC236}">
                <a16:creationId xmlns:a16="http://schemas.microsoft.com/office/drawing/2014/main" id="{5FB0DF72-272E-4033-8E01-910E24002F54}"/>
              </a:ext>
            </a:extLst>
          </p:cNvPr>
          <p:cNvSpPr/>
          <p:nvPr/>
        </p:nvSpPr>
        <p:spPr>
          <a:xfrm>
            <a:off x="998366" y="5087304"/>
            <a:ext cx="4942840" cy="922420"/>
          </a:xfrm>
          <a:custGeom>
            <a:avLst/>
            <a:gdLst/>
            <a:ahLst/>
            <a:cxnLst/>
            <a:rect l="l" t="t" r="r" b="b"/>
            <a:pathLst>
              <a:path w="4942840" h="1544954">
                <a:moveTo>
                  <a:pt x="0" y="1544339"/>
                </a:moveTo>
                <a:lnTo>
                  <a:pt x="4942827" y="1544339"/>
                </a:lnTo>
                <a:lnTo>
                  <a:pt x="4942827" y="0"/>
                </a:lnTo>
                <a:lnTo>
                  <a:pt x="0" y="0"/>
                </a:lnTo>
                <a:lnTo>
                  <a:pt x="0" y="1544339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959F93EF-0567-4922-ACBF-5305A44DB3C1}"/>
              </a:ext>
            </a:extLst>
          </p:cNvPr>
          <p:cNvSpPr txBox="1"/>
          <p:nvPr/>
        </p:nvSpPr>
        <p:spPr>
          <a:xfrm>
            <a:off x="1956713" y="5278576"/>
            <a:ext cx="347620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400" spc="-125" dirty="0">
                <a:latin typeface="Arial"/>
                <a:cs typeface="Arial"/>
              </a:rPr>
              <a:t>Sistema Político Institucional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2BBED7A6-5BF8-4147-ABD7-BD072E15B0CD}"/>
              </a:ext>
            </a:extLst>
          </p:cNvPr>
          <p:cNvSpPr txBox="1"/>
          <p:nvPr/>
        </p:nvSpPr>
        <p:spPr>
          <a:xfrm>
            <a:off x="7442327" y="4175310"/>
            <a:ext cx="2947035" cy="385362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620"/>
              </a:lnSpc>
              <a:spcBef>
                <a:spcPts val="405"/>
              </a:spcBef>
            </a:pPr>
            <a:r>
              <a:rPr lang="es-EC" sz="2400" spc="-125" dirty="0">
                <a:latin typeface="Arial"/>
                <a:cs typeface="Arial"/>
              </a:rPr>
              <a:t>Sistema Ambiental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1041828"/>
            <a:ext cx="921767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S" sz="4400" b="1" spc="-240" dirty="0">
                <a:solidFill>
                  <a:srgbClr val="7030A0"/>
                </a:solidFill>
              </a:rPr>
              <a:t>EJECUCION PRESUPUESTARIA</a:t>
            </a:r>
            <a:endParaRPr sz="4400" b="1" dirty="0">
              <a:solidFill>
                <a:srgbClr val="7030A0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02804" y="2652459"/>
            <a:ext cx="2618492" cy="3821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400" spc="-4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Total Ingresos 2022</a:t>
            </a:r>
            <a:endParaRPr sz="24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17104" y="3455158"/>
            <a:ext cx="2389893" cy="3821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400" spc="-15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Total Gastos  2022</a:t>
            </a:r>
            <a:endParaRPr sz="24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78547" y="4433546"/>
            <a:ext cx="3222050" cy="382156"/>
          </a:xfrm>
          <a:prstGeom prst="rect">
            <a:avLst/>
          </a:prstGeom>
          <a:solidFill>
            <a:srgbClr val="F3D3E7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C" sz="2400" spc="-12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Presupuesto Prorrogado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34200" y="2133600"/>
            <a:ext cx="3317631" cy="3592650"/>
          </a:xfrm>
          <a:prstGeom prst="rect">
            <a:avLst/>
          </a:prstGeom>
        </p:spPr>
        <p:txBody>
          <a:bodyPr vert="horz" wrap="square" lIns="0" tIns="304165" rIns="0" bIns="0" rtlCol="0">
            <a:spAutoFit/>
          </a:bodyPr>
          <a:lstStyle/>
          <a:p>
            <a:pPr marL="299085" indent="-287020" algn="ctr">
              <a:lnSpc>
                <a:spcPct val="100000"/>
              </a:lnSpc>
              <a:spcBef>
                <a:spcPts val="2395"/>
              </a:spcBef>
              <a:buChar char="•"/>
              <a:tabLst>
                <a:tab pos="299720" algn="l"/>
              </a:tabLst>
            </a:pPr>
            <a:r>
              <a:rPr lang="es-EC" sz="3900" spc="-18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$ 398,924.20</a:t>
            </a:r>
            <a:endParaRPr lang="es-EC" sz="39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  <a:p>
            <a:pPr marL="299085" indent="-287020" algn="ctr">
              <a:lnSpc>
                <a:spcPct val="100000"/>
              </a:lnSpc>
              <a:spcBef>
                <a:spcPts val="2295"/>
              </a:spcBef>
              <a:buChar char="•"/>
              <a:tabLst>
                <a:tab pos="299720" algn="l"/>
              </a:tabLst>
            </a:pPr>
            <a:r>
              <a:rPr lang="es-MX" sz="39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$ 360,253.15</a:t>
            </a:r>
          </a:p>
          <a:p>
            <a:pPr marL="299085" indent="-287020" algn="ctr">
              <a:spcBef>
                <a:spcPts val="2295"/>
              </a:spcBef>
              <a:buFontTx/>
              <a:buChar char="•"/>
              <a:tabLst>
                <a:tab pos="299720" algn="l"/>
              </a:tabLst>
            </a:pPr>
            <a:r>
              <a:rPr lang="es-MX" sz="39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$ 38,671.05</a:t>
            </a:r>
          </a:p>
          <a:p>
            <a:pPr marL="12065">
              <a:lnSpc>
                <a:spcPct val="100000"/>
              </a:lnSpc>
              <a:spcBef>
                <a:spcPts val="2295"/>
              </a:spcBef>
              <a:tabLst>
                <a:tab pos="299720" algn="l"/>
              </a:tabLst>
            </a:pPr>
            <a:endParaRPr lang="es-EC" sz="3900" dirty="0">
              <a:latin typeface="Arial"/>
              <a:cs typeface="Arial"/>
            </a:endParaRPr>
          </a:p>
        </p:txBody>
      </p:sp>
      <p:sp>
        <p:nvSpPr>
          <p:cNvPr id="2" name="1 Flecha derecha"/>
          <p:cNvSpPr/>
          <p:nvPr/>
        </p:nvSpPr>
        <p:spPr>
          <a:xfrm>
            <a:off x="5412080" y="2632964"/>
            <a:ext cx="910637" cy="40267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6" name="25 Flecha derecha"/>
          <p:cNvSpPr/>
          <p:nvPr/>
        </p:nvSpPr>
        <p:spPr>
          <a:xfrm>
            <a:off x="5412080" y="4343400"/>
            <a:ext cx="910637" cy="40267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8" name="27 Flecha derecha"/>
          <p:cNvSpPr/>
          <p:nvPr/>
        </p:nvSpPr>
        <p:spPr>
          <a:xfrm>
            <a:off x="5486400" y="3428336"/>
            <a:ext cx="910637" cy="40267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2">
            <a:extLst>
              <a:ext uri="{FF2B5EF4-FFF2-40B4-BE49-F238E27FC236}">
                <a16:creationId xmlns:a16="http://schemas.microsoft.com/office/drawing/2014/main" id="{BA040FF5-BAEB-40BA-890B-F54CE8F0CB72}"/>
              </a:ext>
            </a:extLst>
          </p:cNvPr>
          <p:cNvSpPr/>
          <p:nvPr/>
        </p:nvSpPr>
        <p:spPr>
          <a:xfrm>
            <a:off x="3153042" y="421100"/>
            <a:ext cx="5943600" cy="9751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r>
              <a:rPr lang="es-EC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</a:t>
            </a:r>
          </a:p>
          <a:p>
            <a:pPr algn="ctr"/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Gasto Corriente</a:t>
            </a:r>
            <a:endParaRPr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81000" y="1828800"/>
            <a:ext cx="4954587" cy="2953446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C" sz="2700" b="1" dirty="0">
                <a:solidFill>
                  <a:srgbClr val="7030A0"/>
                </a:solidFill>
              </a:rPr>
              <a:t>Gastos en Personal:</a:t>
            </a:r>
            <a:br>
              <a:rPr lang="es-EC" sz="2200" dirty="0">
                <a:solidFill>
                  <a:srgbClr val="7030A0"/>
                </a:solidFill>
              </a:rPr>
            </a:br>
            <a:r>
              <a:rPr lang="es-EC" sz="2200" dirty="0">
                <a:solidFill>
                  <a:srgbClr val="7030A0"/>
                </a:solidFill>
              </a:rPr>
              <a:t>Remuneraciones Unificadas</a:t>
            </a:r>
            <a:br>
              <a:rPr lang="es-EC" sz="2200" dirty="0">
                <a:solidFill>
                  <a:srgbClr val="7030A0"/>
                </a:solidFill>
              </a:rPr>
            </a:br>
            <a:r>
              <a:rPr lang="es-EC" sz="2200" dirty="0">
                <a:solidFill>
                  <a:srgbClr val="7030A0"/>
                </a:solidFill>
              </a:rPr>
              <a:t>Aporte al IESS</a:t>
            </a:r>
            <a:br>
              <a:rPr lang="es-EC" sz="2200" dirty="0">
                <a:solidFill>
                  <a:srgbClr val="7030A0"/>
                </a:solidFill>
              </a:rPr>
            </a:br>
            <a:r>
              <a:rPr lang="es-EC" sz="2200" dirty="0">
                <a:solidFill>
                  <a:srgbClr val="7030A0"/>
                </a:solidFill>
              </a:rPr>
              <a:t>Fondos de Reserva</a:t>
            </a:r>
            <a:br>
              <a:rPr lang="es-EC" sz="2200" dirty="0">
                <a:solidFill>
                  <a:srgbClr val="7030A0"/>
                </a:solidFill>
              </a:rPr>
            </a:br>
            <a:r>
              <a:rPr lang="es-EC" sz="2200" dirty="0">
                <a:solidFill>
                  <a:srgbClr val="7030A0"/>
                </a:solidFill>
              </a:rPr>
              <a:t>Decimos</a:t>
            </a:r>
            <a:br>
              <a:rPr lang="es-EC" sz="2200" dirty="0">
                <a:solidFill>
                  <a:srgbClr val="7030A0"/>
                </a:solidFill>
              </a:rPr>
            </a:br>
            <a:r>
              <a:rPr lang="es-EC" sz="2200" dirty="0">
                <a:solidFill>
                  <a:srgbClr val="7030A0"/>
                </a:solidFill>
              </a:rPr>
              <a:t>Vacaciones no Gozadas</a:t>
            </a:r>
            <a:br>
              <a:rPr lang="es-EC" b="1" dirty="0"/>
            </a:br>
            <a:endParaRPr lang="es-EC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half" idx="2"/>
          </p:nvPr>
        </p:nvSpPr>
        <p:spPr>
          <a:xfrm>
            <a:off x="2209800" y="4541677"/>
            <a:ext cx="6021387" cy="1872622"/>
          </a:xfrm>
        </p:spPr>
        <p:txBody>
          <a:bodyPr>
            <a:normAutofit fontScale="77500" lnSpcReduction="20000"/>
          </a:bodyPr>
          <a:lstStyle/>
          <a:p>
            <a:pPr lvl="0" defTabSz="914400">
              <a:spcBef>
                <a:spcPct val="20000"/>
              </a:spcBef>
              <a:buClrTx/>
              <a:buFont typeface="Arial" pitchFamily="34" charset="0"/>
              <a:buChar char="•"/>
              <a:defRPr/>
            </a:pPr>
            <a:r>
              <a:rPr lang="es-EC" sz="3500" b="1" dirty="0">
                <a:solidFill>
                  <a:schemeClr val="accent6">
                    <a:lumMod val="75000"/>
                  </a:schemeClr>
                </a:solidFill>
              </a:rPr>
              <a:t>Bienes y Servicios de Consumo:</a:t>
            </a:r>
          </a:p>
          <a:p>
            <a:pPr marL="457200" lvl="1" indent="0" defTabSz="914400">
              <a:spcBef>
                <a:spcPct val="20000"/>
              </a:spcBef>
              <a:buClrTx/>
              <a:buNone/>
              <a:defRPr/>
            </a:pPr>
            <a:r>
              <a:rPr lang="es-EC" sz="2800" dirty="0">
                <a:solidFill>
                  <a:schemeClr val="accent6">
                    <a:lumMod val="75000"/>
                  </a:schemeClr>
                </a:solidFill>
              </a:rPr>
              <a:t>Gastos de Informática</a:t>
            </a:r>
          </a:p>
          <a:p>
            <a:pPr marL="457200" lvl="1" indent="0" defTabSz="914400">
              <a:spcBef>
                <a:spcPct val="20000"/>
              </a:spcBef>
              <a:buClrTx/>
              <a:buNone/>
              <a:defRPr/>
            </a:pPr>
            <a:r>
              <a:rPr lang="es-EC" sz="2800" dirty="0">
                <a:solidFill>
                  <a:schemeClr val="accent6">
                    <a:lumMod val="75000"/>
                  </a:schemeClr>
                </a:solidFill>
              </a:rPr>
              <a:t>Materiales de Oficina</a:t>
            </a:r>
          </a:p>
          <a:p>
            <a:pPr marL="457200" lvl="1" indent="0" defTabSz="914400">
              <a:spcBef>
                <a:spcPct val="20000"/>
              </a:spcBef>
              <a:buClrTx/>
              <a:buNone/>
              <a:defRPr/>
            </a:pPr>
            <a:r>
              <a:rPr lang="es-EC" sz="2800" dirty="0">
                <a:solidFill>
                  <a:schemeClr val="accent6">
                    <a:lumMod val="75000"/>
                  </a:schemeClr>
                </a:solidFill>
              </a:rPr>
              <a:t>Materiales de Aseo</a:t>
            </a:r>
          </a:p>
          <a:p>
            <a:pPr marL="457200" lvl="1" indent="0" defTabSz="914400">
              <a:spcBef>
                <a:spcPct val="20000"/>
              </a:spcBef>
              <a:buClrTx/>
              <a:buNone/>
              <a:defRPr/>
            </a:pPr>
            <a:r>
              <a:rPr lang="es-EC" sz="2800" dirty="0">
                <a:solidFill>
                  <a:schemeClr val="accent6">
                    <a:lumMod val="75000"/>
                  </a:schemeClr>
                </a:solidFill>
              </a:rPr>
              <a:t>Servicios Básicos</a:t>
            </a:r>
          </a:p>
          <a:p>
            <a:endParaRPr lang="es-EC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02261C5-85D2-C3A0-1AA8-12ED14C99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192" y="3048000"/>
            <a:ext cx="4047808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1552255"/>
            <a:ext cx="4800600" cy="1734245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s-EC" sz="2700" b="1" dirty="0">
                <a:solidFill>
                  <a:srgbClr val="7030A0"/>
                </a:solidFill>
              </a:rPr>
              <a:t>Otros Gastos Corrientes</a:t>
            </a:r>
            <a:r>
              <a:rPr lang="es-EC" sz="2700" dirty="0">
                <a:solidFill>
                  <a:srgbClr val="7030A0"/>
                </a:solidFill>
              </a:rPr>
              <a:t>:</a:t>
            </a:r>
            <a:br>
              <a:rPr lang="es-EC" dirty="0">
                <a:solidFill>
                  <a:srgbClr val="7030A0"/>
                </a:solidFill>
              </a:rPr>
            </a:br>
            <a:r>
              <a:rPr lang="es-EC" sz="2200" dirty="0">
                <a:solidFill>
                  <a:srgbClr val="7030A0"/>
                </a:solidFill>
              </a:rPr>
              <a:t>Pago Seguros</a:t>
            </a:r>
            <a:br>
              <a:rPr lang="es-EC" sz="2200" dirty="0">
                <a:solidFill>
                  <a:srgbClr val="7030A0"/>
                </a:solidFill>
              </a:rPr>
            </a:br>
            <a:r>
              <a:rPr lang="es-EC" sz="2200" dirty="0">
                <a:solidFill>
                  <a:srgbClr val="7030A0"/>
                </a:solidFill>
              </a:rPr>
              <a:t>Comisiones Bancarias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226907" y="3914089"/>
            <a:ext cx="4800600" cy="2132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ct val="20000"/>
              </a:spcBef>
              <a:buClrTx/>
              <a:buFont typeface="Arial" pitchFamily="34" charset="0"/>
              <a:buChar char="•"/>
              <a:defRPr/>
            </a:pPr>
            <a:r>
              <a:rPr lang="es-EC" sz="2700" b="1" dirty="0">
                <a:solidFill>
                  <a:schemeClr val="accent6">
                    <a:lumMod val="75000"/>
                  </a:schemeClr>
                </a:solidFill>
              </a:rPr>
              <a:t>    Transferencias y Donaciones</a:t>
            </a:r>
          </a:p>
          <a:p>
            <a:pPr lvl="1" defTabSz="914400">
              <a:spcBef>
                <a:spcPct val="20000"/>
              </a:spcBef>
              <a:defRPr/>
            </a:pP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Gastos de Informática</a:t>
            </a:r>
          </a:p>
          <a:p>
            <a:pPr lvl="1" defTabSz="914400">
              <a:spcBef>
                <a:spcPct val="20000"/>
              </a:spcBef>
              <a:defRPr/>
            </a:pP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Materiales de Oficina</a:t>
            </a:r>
          </a:p>
          <a:p>
            <a:pPr lvl="1" defTabSz="914400">
              <a:spcBef>
                <a:spcPct val="20000"/>
              </a:spcBef>
              <a:defRPr/>
            </a:pP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Materiales de Aseo</a:t>
            </a:r>
          </a:p>
          <a:p>
            <a:pPr lvl="1" defTabSz="914400">
              <a:spcBef>
                <a:spcPct val="20000"/>
              </a:spcBef>
              <a:defRPr/>
            </a:pP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Servicios Básicos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732890" y="501473"/>
            <a:ext cx="5334000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S" sz="27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TOTAL GASTO CORRIENTE</a:t>
            </a:r>
          </a:p>
          <a:p>
            <a:r>
              <a:rPr lang="es-US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$ 82,950.95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3B1B3C0-223E-3F47-15F9-FD76919A3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924666"/>
            <a:ext cx="3123096" cy="2062162"/>
          </a:xfrm>
          <a:prstGeom prst="rect">
            <a:avLst/>
          </a:prstGeom>
        </p:spPr>
      </p:pic>
      <p:grpSp>
        <p:nvGrpSpPr>
          <p:cNvPr id="5" name="object 19">
            <a:extLst>
              <a:ext uri="{FF2B5EF4-FFF2-40B4-BE49-F238E27FC236}">
                <a16:creationId xmlns:a16="http://schemas.microsoft.com/office/drawing/2014/main" id="{189D8626-3737-D97F-F6AC-2FD57E02E859}"/>
              </a:ext>
            </a:extLst>
          </p:cNvPr>
          <p:cNvGrpSpPr/>
          <p:nvPr/>
        </p:nvGrpSpPr>
        <p:grpSpPr>
          <a:xfrm>
            <a:off x="5791200" y="4464436"/>
            <a:ext cx="6210824" cy="1930984"/>
            <a:chOff x="833119" y="4478019"/>
            <a:chExt cx="8947742" cy="242632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6" name="object 20">
              <a:extLst>
                <a:ext uri="{FF2B5EF4-FFF2-40B4-BE49-F238E27FC236}">
                  <a16:creationId xmlns:a16="http://schemas.microsoft.com/office/drawing/2014/main" id="{6CB16F5F-1A84-6929-8304-1E3E353D235F}"/>
                </a:ext>
              </a:extLst>
            </p:cNvPr>
            <p:cNvSpPr/>
            <p:nvPr/>
          </p:nvSpPr>
          <p:spPr>
            <a:xfrm>
              <a:off x="4147967" y="6028700"/>
              <a:ext cx="5632894" cy="875644"/>
            </a:xfrm>
            <a:custGeom>
              <a:avLst/>
              <a:gdLst/>
              <a:ahLst/>
              <a:cxnLst/>
              <a:rect l="l" t="t" r="r" b="b"/>
              <a:pathLst>
                <a:path w="6309359" h="805179">
                  <a:moveTo>
                    <a:pt x="5906757" y="0"/>
                  </a:moveTo>
                  <a:lnTo>
                    <a:pt x="5906757" y="100628"/>
                  </a:lnTo>
                  <a:lnTo>
                    <a:pt x="0" y="100628"/>
                  </a:lnTo>
                  <a:lnTo>
                    <a:pt x="0" y="704526"/>
                  </a:lnTo>
                  <a:lnTo>
                    <a:pt x="5906757" y="704526"/>
                  </a:lnTo>
                  <a:lnTo>
                    <a:pt x="5906757" y="805180"/>
                  </a:lnTo>
                  <a:lnTo>
                    <a:pt x="6309347" y="402577"/>
                  </a:lnTo>
                  <a:lnTo>
                    <a:pt x="5906757" y="0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r>
                <a:rPr lang="es-US" sz="40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$   </a:t>
              </a:r>
              <a:r>
                <a:rPr lang="es-US" sz="40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236,668.64</a:t>
              </a:r>
            </a:p>
          </p:txBody>
        </p:sp>
        <p:sp>
          <p:nvSpPr>
            <p:cNvPr id="8" name="object 22">
              <a:extLst>
                <a:ext uri="{FF2B5EF4-FFF2-40B4-BE49-F238E27FC236}">
                  <a16:creationId xmlns:a16="http://schemas.microsoft.com/office/drawing/2014/main" id="{469219AA-C4D1-4A44-B206-C95AE74A1FC0}"/>
                </a:ext>
              </a:extLst>
            </p:cNvPr>
            <p:cNvSpPr/>
            <p:nvPr/>
          </p:nvSpPr>
          <p:spPr>
            <a:xfrm>
              <a:off x="833119" y="4478019"/>
              <a:ext cx="6629698" cy="96095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001">
              <a:schemeClr val="lt2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pPr algn="ctr"/>
              <a:r>
                <a:rPr lang="es-EC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     </a:t>
              </a:r>
            </a:p>
            <a:p>
              <a:pPr algn="ctr"/>
              <a:r>
                <a:rPr lang="es-EC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Gasto DE INVERSION </a:t>
              </a:r>
              <a:endParaRPr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1251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143000" y="3048000"/>
            <a:ext cx="10114843" cy="2133600"/>
          </a:xfrm>
        </p:spPr>
        <p:txBody>
          <a:bodyPr/>
          <a:lstStyle/>
          <a:p>
            <a:pPr algn="just"/>
            <a:r>
              <a:rPr lang="es-EC" sz="2800" dirty="0"/>
              <a:t>Este proyecto esta encaminado al desarrollo de habilidades y destrezas para los jóvenes de la parroquia, mismo que pretende que se mantengan alejados de los malos vicios. Asciende al valor de $ 1,184.50</a:t>
            </a:r>
          </a:p>
          <a:p>
            <a:pPr lvl="0" algn="just"/>
            <a:endParaRPr lang="es-EC" sz="2800" dirty="0"/>
          </a:p>
          <a:p>
            <a:pPr marL="0" indent="0" algn="just">
              <a:buNone/>
            </a:pPr>
            <a:endParaRPr lang="es-EC" sz="2800" dirty="0"/>
          </a:p>
          <a:p>
            <a:pPr marL="0" indent="0">
              <a:buNone/>
            </a:pPr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C" dirty="0"/>
            </a:br>
            <a:r>
              <a:rPr lang="es-EC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ATENCION AL SECTOR VULNERABLE - ADOLESCENTES</a:t>
            </a:r>
          </a:p>
        </p:txBody>
      </p:sp>
    </p:spTree>
    <p:extLst>
      <p:ext uri="{BB962C8B-B14F-4D97-AF65-F5344CB8AC3E}">
        <p14:creationId xmlns:p14="http://schemas.microsoft.com/office/powerpoint/2010/main" val="1485689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uede ser una imagen de 10 personas, niños, personas de pie, calzado e interior">
            <a:extLst>
              <a:ext uri="{FF2B5EF4-FFF2-40B4-BE49-F238E27FC236}">
                <a16:creationId xmlns:a16="http://schemas.microsoft.com/office/drawing/2014/main" id="{350ACD41-4333-4590-B79E-A9E619AC3C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2"/>
          <a:stretch/>
        </p:blipFill>
        <p:spPr bwMode="auto">
          <a:xfrm>
            <a:off x="207893" y="2114122"/>
            <a:ext cx="5516620" cy="3372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Puede ser una imagen de 4 personas, niños, personas sentadas, personas de pie e interior">
            <a:extLst>
              <a:ext uri="{FF2B5EF4-FFF2-40B4-BE49-F238E27FC236}">
                <a16:creationId xmlns:a16="http://schemas.microsoft.com/office/drawing/2014/main" id="{CA21C756-51AC-CEF6-50BF-1731A34C4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14122"/>
            <a:ext cx="5418933" cy="3700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6036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285AE1-2847-4C80-A2FC-A3849404A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3124200"/>
            <a:ext cx="9752012" cy="2362200"/>
          </a:xfrm>
        </p:spPr>
        <p:txBody>
          <a:bodyPr/>
          <a:lstStyle/>
          <a:p>
            <a:pPr algn="just"/>
            <a:r>
              <a:rPr lang="es-EC" sz="2800" dirty="0"/>
              <a:t>Mediante convenio con el Municipio de Chordeleg se realizó la atención Modalidad Visitas domiciliarias a personas con discapacidad, mismo que como GAD Parroquial se aportó con $ 1,271.66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746564-0DFC-43F5-880A-C6848472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624110"/>
            <a:ext cx="9904413" cy="1509490"/>
          </a:xfrm>
        </p:spPr>
        <p:txBody>
          <a:bodyPr>
            <a:normAutofit/>
          </a:bodyPr>
          <a:lstStyle/>
          <a:p>
            <a:r>
              <a:rPr lang="es-EC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C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Personas con Discapacidad</a:t>
            </a:r>
          </a:p>
        </p:txBody>
      </p:sp>
    </p:spTree>
    <p:extLst>
      <p:ext uri="{BB962C8B-B14F-4D97-AF65-F5344CB8AC3E}">
        <p14:creationId xmlns:p14="http://schemas.microsoft.com/office/powerpoint/2010/main" val="2722815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67DB5F6-D33D-F066-C9C5-9FC74E430F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2"/>
          <a:stretch/>
        </p:blipFill>
        <p:spPr bwMode="auto">
          <a:xfrm>
            <a:off x="478587" y="2209800"/>
            <a:ext cx="4527655" cy="381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1332C8A-47C7-B90A-23D6-D77F7811BC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34"/>
          <a:stretch/>
        </p:blipFill>
        <p:spPr bwMode="auto">
          <a:xfrm>
            <a:off x="5867400" y="2438400"/>
            <a:ext cx="5494343" cy="37054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58933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7BFF04-088E-4F9E-AC0A-F5B9BBB52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81199"/>
            <a:ext cx="9904412" cy="4876801"/>
          </a:xfrm>
        </p:spPr>
        <p:txBody>
          <a:bodyPr/>
          <a:lstStyle/>
          <a:p>
            <a:r>
              <a:rPr lang="es-EC" dirty="0"/>
              <a:t>Con una inversión de $ 9,827.41 durante los 12 meses del año 2022, se atendió a un aproximado de 60 adultos mayores de diferentes barrios de la parroquia.</a:t>
            </a:r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6F8BF6-DCB7-4EDD-88D4-99BB8258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457200"/>
            <a:ext cx="9904412" cy="1280890"/>
          </a:xfrm>
        </p:spPr>
        <p:txBody>
          <a:bodyPr>
            <a:normAutofit/>
          </a:bodyPr>
          <a:lstStyle/>
          <a:p>
            <a:r>
              <a:rPr lang="es-EC" b="1" dirty="0">
                <a:solidFill>
                  <a:srgbClr val="3C1A56"/>
                </a:solidFill>
              </a:rPr>
              <a:t>Atención al Adulto Mayor.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B06EE71-79DF-4643-9827-8DC1B818EF07}"/>
              </a:ext>
            </a:extLst>
          </p:cNvPr>
          <p:cNvSpPr/>
          <p:nvPr/>
        </p:nvSpPr>
        <p:spPr>
          <a:xfrm>
            <a:off x="8331174" y="0"/>
            <a:ext cx="3860826" cy="344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SOCIOCULTURAL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9DE2C6-BD1D-4779-913D-D1FAB2F74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124200"/>
            <a:ext cx="57912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183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592856"/>
            <a:ext cx="5301789" cy="3979877"/>
          </a:xfrm>
        </p:spPr>
      </p:pic>
      <p:pic>
        <p:nvPicPr>
          <p:cNvPr id="2" name="Imagen 1" descr="No hay ninguna descripción de la foto disponible.">
            <a:extLst>
              <a:ext uri="{FF2B5EF4-FFF2-40B4-BE49-F238E27FC236}">
                <a16:creationId xmlns:a16="http://schemas.microsoft.com/office/drawing/2014/main" id="{C05F1CE4-9986-FE78-912A-EF7273BD32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4800600" cy="4338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76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285AE1-2847-4C80-A2FC-A3849404A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38400"/>
            <a:ext cx="4114800" cy="3352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dirty="0"/>
              <a:t>Pensando en las personas quienes serán los futuros líderes y lideresas de nuestra sociedad se cumplieron diferentes actividades programas, mismo que como GAD Parroquial se aportó con $ 1,110.74</a:t>
            </a:r>
          </a:p>
          <a:p>
            <a:pPr algn="just"/>
            <a:endParaRPr lang="es-MX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746564-0DFC-43F5-880A-C6848472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81000"/>
            <a:ext cx="9904413" cy="1509490"/>
          </a:xfrm>
        </p:spPr>
        <p:txBody>
          <a:bodyPr>
            <a:normAutofit/>
          </a:bodyPr>
          <a:lstStyle/>
          <a:p>
            <a:r>
              <a:rPr lang="es-EC" b="1" dirty="0">
                <a:solidFill>
                  <a:srgbClr val="7030A0"/>
                </a:solidFill>
              </a:rPr>
              <a:t>Colonias Vacacionales para Niños y Niñas de la Parroquia</a:t>
            </a:r>
          </a:p>
        </p:txBody>
      </p:sp>
      <p:pic>
        <p:nvPicPr>
          <p:cNvPr id="4" name="Imagen 3" descr="Puede ser una imagen de 8 personas, personas de pie y al aire libre">
            <a:extLst>
              <a:ext uri="{FF2B5EF4-FFF2-40B4-BE49-F238E27FC236}">
                <a16:creationId xmlns:a16="http://schemas.microsoft.com/office/drawing/2014/main" id="{8D3DD4D2-1980-9FB9-EB57-8ED1030901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4" b="3789"/>
          <a:stretch/>
        </p:blipFill>
        <p:spPr bwMode="auto">
          <a:xfrm>
            <a:off x="6477000" y="2236959"/>
            <a:ext cx="4466177" cy="42400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3730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No hay ninguna descripción de la foto disponible.">
            <a:extLst>
              <a:ext uri="{FF2B5EF4-FFF2-40B4-BE49-F238E27FC236}">
                <a16:creationId xmlns:a16="http://schemas.microsoft.com/office/drawing/2014/main" id="{DD1BFD13-8A89-7F2D-F676-34EFB146D1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17"/>
          <a:stretch/>
        </p:blipFill>
        <p:spPr bwMode="auto">
          <a:xfrm>
            <a:off x="34247" y="1752600"/>
            <a:ext cx="7100252" cy="40229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Puede ser una imagen de 12 personas, personas de pie y al aire libre">
            <a:extLst>
              <a:ext uri="{FF2B5EF4-FFF2-40B4-BE49-F238E27FC236}">
                <a16:creationId xmlns:a16="http://schemas.microsoft.com/office/drawing/2014/main" id="{3AF116F7-1330-51CA-8169-5DFD6211C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08000"/>
            <a:ext cx="4381500" cy="58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61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E399A1-A56E-4FF2-A625-B49F8108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11" y="3200400"/>
            <a:ext cx="10668000" cy="1905000"/>
          </a:xfrm>
        </p:spPr>
        <p:txBody>
          <a:bodyPr/>
          <a:lstStyle/>
          <a:p>
            <a:pPr algn="just"/>
            <a:r>
              <a:rPr lang="es-EC" dirty="0"/>
              <a:t>Con el objetivo fortalecer la cultura y  tradiciones de la parroquia Delegsol se desarrolló una serie de actividades; por citar algunas: Festividades del Carnaval del Sombrero 2022, Festividades de Parroquialización; Festividades de Navidad con una inversión de $ 17,647.87</a:t>
            </a:r>
            <a:endParaRPr lang="es-EC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MX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s-EC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036EBD-170E-400A-AD4B-FEB9195B7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304800"/>
            <a:ext cx="9982200" cy="1676400"/>
          </a:xfrm>
        </p:spPr>
        <p:txBody>
          <a:bodyPr>
            <a:normAutofit fontScale="90000"/>
          </a:bodyPr>
          <a:lstStyle/>
          <a:p>
            <a:r>
              <a:rPr lang="es-EC" b="1" dirty="0">
                <a:solidFill>
                  <a:schemeClr val="tx1"/>
                </a:solidFill>
              </a:rPr>
              <a:t>Proyecto de formación,  exhibición cultural y fortalecimiento de los espacios públicos de la parroquia</a:t>
            </a:r>
          </a:p>
        </p:txBody>
      </p:sp>
    </p:spTree>
    <p:extLst>
      <p:ext uri="{BB962C8B-B14F-4D97-AF65-F5344CB8AC3E}">
        <p14:creationId xmlns:p14="http://schemas.microsoft.com/office/powerpoint/2010/main" val="1916446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DA6EB5-1576-82BF-8218-7F7136F666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14" t="14841" r="49553" b="8653"/>
          <a:stretch/>
        </p:blipFill>
        <p:spPr bwMode="auto">
          <a:xfrm>
            <a:off x="838200" y="357319"/>
            <a:ext cx="4254070" cy="61785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C260C6B-B0D9-9FDD-E49F-1BCB14EC2D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82" t="27839" r="1105" b="35501"/>
          <a:stretch/>
        </p:blipFill>
        <p:spPr bwMode="auto">
          <a:xfrm>
            <a:off x="5791200" y="308162"/>
            <a:ext cx="5943600" cy="3093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No hay ninguna descripción de la foto disponible.">
            <a:extLst>
              <a:ext uri="{FF2B5EF4-FFF2-40B4-BE49-F238E27FC236}">
                <a16:creationId xmlns:a16="http://schemas.microsoft.com/office/drawing/2014/main" id="{0D7D92DF-CE33-BF34-9135-184475448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581353"/>
            <a:ext cx="4916488" cy="296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576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BEC577-1B80-4A60-B334-3916ABA01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81200"/>
            <a:ext cx="10753725" cy="19050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r>
              <a:rPr lang="es-EC" dirty="0"/>
              <a:t>Arrendamiento de maquinaria y contratación de vehículos para actividades de apertura, mantenimiento, ensanchamiento, limpieza y desalojo de derrumbes  beneficiando a la mayoría de barrios de la parroquia, con una inversión de $2,726.51 dólares. </a:t>
            </a:r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34CA6E-1B74-4FFC-A64D-4E406539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C" dirty="0"/>
            </a:br>
            <a:r>
              <a:rPr lang="es-EC" b="1" dirty="0"/>
              <a:t>Mantenimiento de Derrumbes y Desalojos de materiales en zona Urbana y Periurbana</a:t>
            </a:r>
            <a:br>
              <a:rPr lang="es-EC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896D0FD-0A31-5AD5-AF8D-22D740EB27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57600"/>
            <a:ext cx="4539598" cy="27126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543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908369-91A7-4B57-B71D-3E38B8BE3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05000"/>
            <a:ext cx="10134600" cy="4343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s-EC" sz="2800" dirty="0"/>
          </a:p>
          <a:p>
            <a:pPr marL="0" indent="0" algn="just">
              <a:buNone/>
            </a:pPr>
            <a:r>
              <a:rPr lang="es-EC" sz="2800" dirty="0"/>
              <a:t>Con los recursos entregados por la Prefectura del Azuay por concepto de Mantenimiento Vial Delegado asciende al valor de 44,873.31. Los vías atendidos por concepto de Mantenimiento Vial Delegado fueron:</a:t>
            </a:r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sz="4100" dirty="0">
              <a:latin typeface="+mj-lt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"/>
            </a:pPr>
            <a:r>
              <a:rPr lang="es-EC" sz="2700" dirty="0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Vía el Valle de Delegsol 1.80 km – limpieza de cunetas, reconformación y lastrado.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"/>
            </a:pPr>
            <a:endParaRPr lang="es-EC" sz="2700" dirty="0">
              <a:effectLst/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"/>
            </a:pPr>
            <a:r>
              <a:rPr lang="es-EC" sz="2700" dirty="0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Vía 12 de agosto – Santa Teresita – 1.70 km – Limpieza de cunetas, reconformación y lastrado.</a:t>
            </a:r>
          </a:p>
          <a:p>
            <a:pPr marL="0" indent="0">
              <a:buNone/>
            </a:pPr>
            <a:endParaRPr lang="es-EC" sz="2700" dirty="0"/>
          </a:p>
          <a:p>
            <a:pPr marL="0" indent="0">
              <a:buNone/>
            </a:pPr>
            <a:r>
              <a:rPr lang="es-EC" sz="2700" dirty="0"/>
              <a:t>  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827B84-DC32-423F-9194-B5A13997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81000"/>
            <a:ext cx="10569934" cy="1280890"/>
          </a:xfrm>
        </p:spPr>
        <p:txBody>
          <a:bodyPr>
            <a:normAutofit/>
          </a:bodyPr>
          <a:lstStyle/>
          <a:p>
            <a:r>
              <a:rPr lang="es-EC" b="1" dirty="0">
                <a:solidFill>
                  <a:schemeClr val="tx1"/>
                </a:solidFill>
              </a:rPr>
              <a:t>Plan de Mantenimiento Vial Delegado 2021</a:t>
            </a:r>
          </a:p>
        </p:txBody>
      </p:sp>
    </p:spTree>
    <p:extLst>
      <p:ext uri="{BB962C8B-B14F-4D97-AF65-F5344CB8AC3E}">
        <p14:creationId xmlns:p14="http://schemas.microsoft.com/office/powerpoint/2010/main" val="35189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92349"/>
            <a:ext cx="3962400" cy="29718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26" y="3484123"/>
            <a:ext cx="3929974" cy="294748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35604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28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5BF04B4-6D83-0639-8060-4EEF35D285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88" t="22157" r="32737" b="17851"/>
          <a:stretch/>
        </p:blipFill>
        <p:spPr bwMode="auto">
          <a:xfrm>
            <a:off x="1676400" y="533400"/>
            <a:ext cx="9099050" cy="6324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8032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81BDDB4-9B9D-2ACC-C882-19178068D3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00" t="31563" r="56512" b="22945"/>
          <a:stretch/>
        </p:blipFill>
        <p:spPr bwMode="auto">
          <a:xfrm>
            <a:off x="76200" y="723899"/>
            <a:ext cx="5345174" cy="5614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A4C8B0B-30B7-F362-7F50-F0B2C48A34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093" t="37834" r="29680" b="20569"/>
          <a:stretch/>
        </p:blipFill>
        <p:spPr bwMode="auto">
          <a:xfrm>
            <a:off x="6096000" y="757291"/>
            <a:ext cx="4800600" cy="5614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8928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15DF0C-116F-4E92-B54E-A9C1F8AF7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363" y="1981200"/>
            <a:ext cx="10437812" cy="1676400"/>
          </a:xfrm>
        </p:spPr>
        <p:txBody>
          <a:bodyPr/>
          <a:lstStyle/>
          <a:p>
            <a:pPr algn="just"/>
            <a:r>
              <a:rPr lang="es-ES" dirty="0"/>
              <a:t>Se realizo diferentes proyectos en el bien de la parroquia Delegsol con una inversión de $ 11,944.32, según se detalla a continuación: </a:t>
            </a:r>
          </a:p>
          <a:p>
            <a:pPr marL="0" indent="0" algn="just">
              <a:buNone/>
            </a:pPr>
            <a:endParaRPr lang="es-EC" sz="1000" dirty="0">
              <a:solidFill>
                <a:srgbClr val="FF0000"/>
              </a:solidFill>
            </a:endParaRPr>
          </a:p>
          <a:p>
            <a:r>
              <a:rPr lang="es-EC" sz="1800" b="1" dirty="0"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Construcción de Baterías Sanitarias en el sector la Tranca.</a:t>
            </a:r>
            <a:endParaRPr lang="es-EC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47C267-579B-4311-BAC2-37C7CD6BC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1" y="624110"/>
            <a:ext cx="9752012" cy="1280890"/>
          </a:xfrm>
        </p:spPr>
        <p:txBody>
          <a:bodyPr>
            <a:normAutofit fontScale="90000"/>
          </a:bodyPr>
          <a:lstStyle/>
          <a:p>
            <a:r>
              <a:rPr lang="es-EC" b="1" dirty="0">
                <a:solidFill>
                  <a:schemeClr val="tx1"/>
                </a:solidFill>
              </a:rPr>
              <a:t>Proyecto de Fortalecimiento de espacios Públicos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6A5026B-E7C1-A8C6-ACF6-2A982AF838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33281"/>
            <a:ext cx="2572116" cy="3429000"/>
          </a:xfrm>
          <a:prstGeom prst="rect">
            <a:avLst/>
          </a:prstGeom>
          <a:noFill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2C01F1C-A648-4ACE-1C62-80E70B0664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575" y="2819400"/>
            <a:ext cx="2895600" cy="386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8038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64602C2-6AF9-CC02-1431-0F2565E2C16F}"/>
              </a:ext>
            </a:extLst>
          </p:cNvPr>
          <p:cNvSpPr txBox="1"/>
          <p:nvPr/>
        </p:nvSpPr>
        <p:spPr>
          <a:xfrm>
            <a:off x="914400" y="914400"/>
            <a:ext cx="1082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Construcción de Baterías Sanitarias en el Cementerio Parroquial.</a:t>
            </a:r>
            <a:r>
              <a:rPr lang="es-EC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s-EC" sz="2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6A6A634-DECE-D48E-B32C-7B25F288B0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23" t="16514" r="54963" b="14089"/>
          <a:stretch/>
        </p:blipFill>
        <p:spPr bwMode="auto">
          <a:xfrm>
            <a:off x="1524000" y="1638023"/>
            <a:ext cx="3429000" cy="5003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14C04F3-AFE7-0D5B-67A4-1FEF054571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01"/>
          <a:stretch/>
        </p:blipFill>
        <p:spPr bwMode="auto">
          <a:xfrm>
            <a:off x="5638800" y="1638023"/>
            <a:ext cx="3759200" cy="51852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481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DE0959B-75F1-B135-00F3-A1073B887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dirty="0"/>
              <a:t>•	</a:t>
            </a:r>
            <a:r>
              <a:rPr lang="es-ES" sz="3200" dirty="0">
                <a:solidFill>
                  <a:schemeClr val="tx1"/>
                </a:solidFill>
              </a:rPr>
              <a:t>Pintado de las Bóvedas del cementerio parroquial</a:t>
            </a: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AD1A0D-D0C1-140D-464D-46716F2AA7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74" t="13518" r="47964" b="12076"/>
          <a:stretch/>
        </p:blipFill>
        <p:spPr bwMode="auto">
          <a:xfrm>
            <a:off x="304800" y="2057400"/>
            <a:ext cx="5318115" cy="3816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DF42913-4B0A-081A-C7EB-A55BA1FBAF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43" t="16095" r="47437" b="12416"/>
          <a:stretch/>
        </p:blipFill>
        <p:spPr bwMode="auto">
          <a:xfrm>
            <a:off x="6400800" y="2046270"/>
            <a:ext cx="4495800" cy="41346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784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4B00310-C704-0347-66C7-4DF7C403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C" dirty="0"/>
              <a:t>•	</a:t>
            </a:r>
            <a:r>
              <a:rPr lang="es-EC" sz="3200" dirty="0">
                <a:solidFill>
                  <a:schemeClr val="tx1"/>
                </a:solidFill>
              </a:rPr>
              <a:t>Cancha Loma del Triunfo</a:t>
            </a: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3D8C3E-9463-2289-CF23-D0A190D973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03" t="14841" r="47319" b="10326"/>
          <a:stretch/>
        </p:blipFill>
        <p:spPr bwMode="auto">
          <a:xfrm>
            <a:off x="3276600" y="1473277"/>
            <a:ext cx="3853180" cy="48756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05762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B9ABFE-6C0C-4C32-AE14-F8D731118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905000"/>
            <a:ext cx="10285412" cy="4724400"/>
          </a:xfrm>
        </p:spPr>
        <p:txBody>
          <a:bodyPr/>
          <a:lstStyle/>
          <a:p>
            <a:endParaRPr lang="es-EC" dirty="0"/>
          </a:p>
          <a:p>
            <a:pPr algn="just"/>
            <a:endParaRPr lang="es-EC" dirty="0"/>
          </a:p>
          <a:p>
            <a:pPr algn="just"/>
            <a:r>
              <a:rPr lang="es-EC" dirty="0"/>
              <a:t>Con el objetivo mejorar la producción de las personas ganaderas de la parroquia, se invirtió $ 12,257.75 para insumos de desparasitación y vitaminización para el ganado y varios materiales requeridos para la elaboración de abono orgánico para dar mejoramiento a plantas frutales y cementeras de nuestros habitantes, crianza de cuyes y la construcción de un vivero en la parroquia.</a:t>
            </a:r>
          </a:p>
          <a:p>
            <a:pPr marL="0" indent="0" algn="just">
              <a:buNone/>
            </a:pPr>
            <a:endParaRPr lang="es-EC" dirty="0"/>
          </a:p>
          <a:p>
            <a:pPr marL="0" indent="0" algn="just">
              <a:buNone/>
            </a:pP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DB0D1A-69D1-4418-B43F-9B2BCBEFC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624110"/>
            <a:ext cx="10056813" cy="1280890"/>
          </a:xfrm>
        </p:spPr>
        <p:txBody>
          <a:bodyPr>
            <a:normAutofit fontScale="90000"/>
          </a:bodyPr>
          <a:lstStyle/>
          <a:p>
            <a:r>
              <a:rPr lang="es-EC" b="1" dirty="0">
                <a:solidFill>
                  <a:srgbClr val="7030A0"/>
                </a:solidFill>
              </a:rPr>
              <a:t>Mejoramiento del desarrollo agropecuario y productivo de la parroquia. </a:t>
            </a:r>
          </a:p>
        </p:txBody>
      </p:sp>
    </p:spTree>
    <p:extLst>
      <p:ext uri="{BB962C8B-B14F-4D97-AF65-F5344CB8AC3E}">
        <p14:creationId xmlns:p14="http://schemas.microsoft.com/office/powerpoint/2010/main" val="1598520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94C22A7-192E-260C-9487-0B2BD6AB39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5311478" cy="3048000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CC400EE-CFD5-2517-9097-2403C8A1E9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4454718" cy="3335713"/>
          </a:xfrm>
          <a:prstGeom prst="rect">
            <a:avLst/>
          </a:prstGeom>
          <a:noFill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B928F0-EB81-6402-1321-E960A7EC6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6301" y="3204681"/>
            <a:ext cx="53086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07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o hay ninguna descripción de la foto disponible.">
            <a:extLst>
              <a:ext uri="{FF2B5EF4-FFF2-40B4-BE49-F238E27FC236}">
                <a16:creationId xmlns:a16="http://schemas.microsoft.com/office/drawing/2014/main" id="{F781F6C5-04F8-44AB-2E53-439A96BD2E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36"/>
          <a:stretch/>
        </p:blipFill>
        <p:spPr bwMode="auto">
          <a:xfrm>
            <a:off x="457200" y="712164"/>
            <a:ext cx="5416867" cy="54336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 descr="No hay ninguna descripción de la foto disponible.">
            <a:extLst>
              <a:ext uri="{FF2B5EF4-FFF2-40B4-BE49-F238E27FC236}">
                <a16:creationId xmlns:a16="http://schemas.microsoft.com/office/drawing/2014/main" id="{0AF28BD7-70E5-C4E7-B2DF-0F05AA1427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130" y="304801"/>
            <a:ext cx="558467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3FCC77B-CB21-A16E-2883-1B13F821BC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3" b="22155"/>
          <a:stretch/>
        </p:blipFill>
        <p:spPr bwMode="auto">
          <a:xfrm>
            <a:off x="6705600" y="2971801"/>
            <a:ext cx="3930015" cy="37509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9881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2B6DEE-EF06-41F6-8CBB-7277CA6E4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623" y="3124200"/>
            <a:ext cx="9829800" cy="2209800"/>
          </a:xfrm>
        </p:spPr>
        <p:txBody>
          <a:bodyPr>
            <a:normAutofit/>
          </a:bodyPr>
          <a:lstStyle/>
          <a:p>
            <a:pPr algn="just"/>
            <a:r>
              <a:rPr lang="es-EC" dirty="0"/>
              <a:t>El proyecto de Reciclaje y Recolección de Residuos Sólidos tuvo por objetivo resolver el problema sanitario para la parroquia Delegsol con una inversión $17,110.79 en actividades referentes a la recolección de basura, transporte y remuneraciones para el personal encargado, proyecto que benefició a todos los barrios.</a:t>
            </a:r>
          </a:p>
          <a:p>
            <a:pPr marL="0" indent="0" algn="just">
              <a:buNone/>
            </a:pPr>
            <a:endParaRPr lang="es-EC" dirty="0"/>
          </a:p>
          <a:p>
            <a:pPr marL="0" indent="0" algn="just">
              <a:buNone/>
            </a:pPr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AB638A-7792-4416-9196-BC640DFEA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1" y="624110"/>
            <a:ext cx="9752012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EC" b="1" dirty="0">
                <a:solidFill>
                  <a:srgbClr val="7030A0"/>
                </a:solidFill>
              </a:rPr>
              <a:t>Proyecto de Limpieza y Ordenamiento de la Parroquia</a:t>
            </a:r>
          </a:p>
        </p:txBody>
      </p:sp>
    </p:spTree>
    <p:extLst>
      <p:ext uri="{BB962C8B-B14F-4D97-AF65-F5344CB8AC3E}">
        <p14:creationId xmlns:p14="http://schemas.microsoft.com/office/powerpoint/2010/main" val="34507197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E1A2B4B-98FF-D923-D78B-8B80DE0FCE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2054"/>
            <a:ext cx="4572000" cy="6447692"/>
          </a:xfrm>
          <a:prstGeom prst="rect">
            <a:avLst/>
          </a:prstGeom>
          <a:noFill/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0AF21BD-EE36-BB0C-AE8D-084AAEE643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34384"/>
            <a:ext cx="5244783" cy="62419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0543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23A4622-E6E3-20A8-8CA7-5A1EDF7EF1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15"/>
          <a:stretch/>
        </p:blipFill>
        <p:spPr bwMode="auto">
          <a:xfrm>
            <a:off x="228600" y="457200"/>
            <a:ext cx="5582499" cy="6096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D768877-4B4B-A176-1188-882BC784F2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535" y="1447800"/>
            <a:ext cx="5672763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16869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3881EE-20A8-434C-A388-DE4FBDA19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438400"/>
            <a:ext cx="10744199" cy="3429000"/>
          </a:xfrm>
        </p:spPr>
        <p:txBody>
          <a:bodyPr>
            <a:normAutofit/>
          </a:bodyPr>
          <a:lstStyle/>
          <a:p>
            <a:endParaRPr lang="es-EC" dirty="0"/>
          </a:p>
          <a:p>
            <a:r>
              <a:rPr lang="es-EC" dirty="0"/>
              <a:t>El GAD Parroquial Delegsol es parte de la Mancomunidad del Collay, institución que tiene como objetivo la conservación y manejo sustentable del área de Bosque y Vegetación Protectora del Collay y su área de influencia, en este sentido, como aporte del GAD Delegsol, se destinan un total de $1,600.00 dólares anuales para actividades de forestación, reforestación y capacitación sobre temas de cuidado y protección de las fuentes hídricas.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632649-911D-4C1F-B252-822528C7F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624110"/>
            <a:ext cx="9753600" cy="1204690"/>
          </a:xfrm>
        </p:spPr>
        <p:txBody>
          <a:bodyPr>
            <a:normAutofit/>
          </a:bodyPr>
          <a:lstStyle/>
          <a:p>
            <a:r>
              <a:rPr lang="es-EC" sz="3600" b="1" dirty="0">
                <a:solidFill>
                  <a:srgbClr val="7030A0"/>
                </a:solidFill>
              </a:rPr>
              <a:t>Proyecto de educación ambiental reforestación y capacitación en el cuidado de la flora y fauna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4F463F8-0159-44EE-9F71-6D74679AF777}"/>
              </a:ext>
            </a:extLst>
          </p:cNvPr>
          <p:cNvSpPr/>
          <p:nvPr/>
        </p:nvSpPr>
        <p:spPr>
          <a:xfrm>
            <a:off x="8686800" y="20075"/>
            <a:ext cx="3505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SISTEMA AMBIENTAL</a:t>
            </a:r>
          </a:p>
        </p:txBody>
      </p:sp>
    </p:spTree>
    <p:extLst>
      <p:ext uri="{BB962C8B-B14F-4D97-AF65-F5344CB8AC3E}">
        <p14:creationId xmlns:p14="http://schemas.microsoft.com/office/powerpoint/2010/main" val="2476015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EAD14E6-374E-E6AD-485E-9AE503E6C3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5256847" cy="3942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00DEBD2-D27B-C262-3F77-C5FFED2A8C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041" y="1752600"/>
            <a:ext cx="5569116" cy="41802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3713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B0F7EC-10A7-443F-B274-196E3E7BA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819400"/>
            <a:ext cx="10896600" cy="2286000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Esta obra se realizó mediante convenio de cooperación interinstitucional ente el Gobierno Provincial del Azuay y el GAD parroquial de Delegsol para la construcción de un Muro para la Estabilización de la vía, </a:t>
            </a:r>
            <a:r>
              <a:rPr lang="es-ES"/>
              <a:t>con una </a:t>
            </a:r>
            <a:r>
              <a:rPr lang="es-ES" dirty="0"/>
              <a:t>inversión de $52 828.08</a:t>
            </a:r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A441F8-7841-4338-A02C-594FD27A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1" y="624110"/>
            <a:ext cx="9752012" cy="128089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•	</a:t>
            </a:r>
            <a:r>
              <a:rPr lang="es-ES" sz="3100" b="1" dirty="0">
                <a:solidFill>
                  <a:srgbClr val="7030A0"/>
                </a:solidFill>
              </a:rPr>
              <a:t>CONSTRUCCIÓN DE UN MURO DE HORMIGÓN ARMADO PARA LA ESTABILIZACIÓN DE LA VÍA PUZHIO – SANTA TERESITA </a:t>
            </a:r>
            <a:endParaRPr lang="es-EC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56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D65FB3F-BAA5-2759-3C4C-81054797FE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20" t="14005" r="47202" b="11789"/>
          <a:stretch/>
        </p:blipFill>
        <p:spPr bwMode="auto">
          <a:xfrm>
            <a:off x="351787" y="419100"/>
            <a:ext cx="5495962" cy="6019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BF5CF30-755F-9AC1-B575-AA3995C1CE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2" t="19230" r="31560" b="25585"/>
          <a:stretch/>
        </p:blipFill>
        <p:spPr bwMode="auto">
          <a:xfrm>
            <a:off x="6019800" y="457200"/>
            <a:ext cx="5797296" cy="2438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28F390E-0A87-8930-5039-31916471DB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124200"/>
            <a:ext cx="4724400" cy="36054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32234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A271159B-BFCF-8178-3790-D8AA518D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667000"/>
            <a:ext cx="9877777" cy="1363133"/>
          </a:xfrm>
        </p:spPr>
        <p:txBody>
          <a:bodyPr/>
          <a:lstStyle/>
          <a:p>
            <a:pPr algn="just"/>
            <a:r>
              <a:rPr lang="es-ES" dirty="0"/>
              <a:t>Con actividades lúdicas se fortaleció la importancia de un liderazgo comunitario, que les permita fortalecer la comercialización de sus productos artesanales, con una inversión de $7,860.57.</a:t>
            </a:r>
            <a:endParaRPr lang="es-EC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6CADE6E-1FF0-E9D7-06D0-188EC9D41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8446"/>
            <a:ext cx="10972800" cy="1252728"/>
          </a:xfrm>
        </p:spPr>
        <p:txBody>
          <a:bodyPr>
            <a:normAutofit fontScale="90000"/>
          </a:bodyPr>
          <a:lstStyle/>
          <a:p>
            <a:r>
              <a:rPr lang="es-ES" dirty="0"/>
              <a:t>•</a:t>
            </a:r>
            <a:r>
              <a:rPr lang="es-ES" dirty="0">
                <a:solidFill>
                  <a:srgbClr val="7030A0"/>
                </a:solidFill>
              </a:rPr>
              <a:t>	ESCUELA DE FORMACION DE ARTES Y OFICIOS</a:t>
            </a:r>
            <a:endParaRPr lang="es-EC" dirty="0">
              <a:solidFill>
                <a:srgbClr val="7030A0"/>
              </a:solidFill>
            </a:endParaRPr>
          </a:p>
        </p:txBody>
      </p:sp>
      <p:pic>
        <p:nvPicPr>
          <p:cNvPr id="4" name="Imagen 3" descr="Puede ser una imagen de ‎15 personas, personas de pie y ‎texto que dice &quot;‎Ministerio de Telecomun Telecomunicacionesydela Sociedad de à மOழR Punt S del Encuentr Delegsol Puntes del Encuentre Ministerio de Telecomunicaciones Sociedad de a Información Gobierno dوl Encuentro‎&quot;‎‎">
            <a:extLst>
              <a:ext uri="{FF2B5EF4-FFF2-40B4-BE49-F238E27FC236}">
                <a16:creationId xmlns:a16="http://schemas.microsoft.com/office/drawing/2014/main" id="{32B2F8EE-F068-E05E-9500-7DDA580F04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35" r="36933" b="11999"/>
          <a:stretch/>
        </p:blipFill>
        <p:spPr bwMode="auto">
          <a:xfrm>
            <a:off x="3048000" y="4032702"/>
            <a:ext cx="6781800" cy="2209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446399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uede ser una imagen de 8 personas y personas sentadas">
            <a:extLst>
              <a:ext uri="{FF2B5EF4-FFF2-40B4-BE49-F238E27FC236}">
                <a16:creationId xmlns:a16="http://schemas.microsoft.com/office/drawing/2014/main" id="{488F04D3-3A35-3CCD-F4E6-C59FEF6CBF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4" y="1447800"/>
            <a:ext cx="5714047" cy="428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Puede ser una imagen de ‎15 personas, personas de pie y ‎texto que dice &quot;‎Ministerio de Telecomun Telecomunicacionesydela Sociedad de à மOழR Punt S del Encuentr Delegsol Puntes del Encuentre Ministerio de Telecomunicaciones Sociedad de a Información Gobierno dوl Encuentro‎&quot;‎‎">
            <a:extLst>
              <a:ext uri="{FF2B5EF4-FFF2-40B4-BE49-F238E27FC236}">
                <a16:creationId xmlns:a16="http://schemas.microsoft.com/office/drawing/2014/main" id="{F78E91CF-8525-5823-BFEF-D812EC0779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34" t="3600" r="3599" b="53409"/>
          <a:stretch/>
        </p:blipFill>
        <p:spPr bwMode="auto">
          <a:xfrm>
            <a:off x="6477000" y="2438400"/>
            <a:ext cx="4720796" cy="4038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32086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687ABCD-C4D9-331E-09EC-FE47DD58B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Comunidades de Equidad, que lidera la dirección de Equidad y Género del GPA. La autonomía física está estrechamente ligada con la autonomía económica. Fortaleciendo los conocimientos de los derechos de las mujeres y posibilidades para mejorar sus condiciones laborales, con una inversión de $5,514.00.</a:t>
            </a:r>
            <a:endParaRPr lang="es-EC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C4F38DD-A695-CD3B-A176-4E625B887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•</a:t>
            </a:r>
            <a:r>
              <a:rPr lang="es-ES" sz="3600" dirty="0">
                <a:solidFill>
                  <a:srgbClr val="7030A0"/>
                </a:solidFill>
              </a:rPr>
              <a:t>	ELIMINACIÓN DE LA VIOLENCIA CONTRA LAS MUJERES EN EL SECTOR RURAL Y COMUNITARIA.</a:t>
            </a:r>
            <a:endParaRPr lang="es-EC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073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495BAF5-2B4E-3FD1-F587-31A3C74641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89"/>
          <a:stretch/>
        </p:blipFill>
        <p:spPr bwMode="auto">
          <a:xfrm>
            <a:off x="304800" y="1676400"/>
            <a:ext cx="5181600" cy="4495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A5C43DF-DB80-A7DA-8DDE-10EAE1E26D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14500"/>
            <a:ext cx="5926282" cy="441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67699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41E9E60E-14B6-D728-6FFE-9BCAB55AF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603" y="2035871"/>
            <a:ext cx="3409243" cy="677333"/>
          </a:xfrm>
        </p:spPr>
        <p:txBody>
          <a:bodyPr/>
          <a:lstStyle/>
          <a:p>
            <a:r>
              <a:rPr lang="es-ES" dirty="0"/>
              <a:t>Inversión $ 114,795.22</a:t>
            </a:r>
            <a:endParaRPr lang="es-EC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0589634-D2F9-916D-41C4-D6315A4E5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rgbClr val="7030A0"/>
                </a:solidFill>
              </a:rPr>
              <a:t>Construcción de la cancha de la comunidad de Chocar y cimentación de la cubierta</a:t>
            </a:r>
            <a:endParaRPr lang="es-EC" dirty="0">
              <a:solidFill>
                <a:srgbClr val="7030A0"/>
              </a:solidFill>
            </a:endParaRPr>
          </a:p>
        </p:txBody>
      </p:sp>
      <p:pic>
        <p:nvPicPr>
          <p:cNvPr id="4" name="Imagen 3" descr="No hay ninguna descripción de la foto disponible.">
            <a:extLst>
              <a:ext uri="{FF2B5EF4-FFF2-40B4-BE49-F238E27FC236}">
                <a16:creationId xmlns:a16="http://schemas.microsoft.com/office/drawing/2014/main" id="{4E4DDD81-DC3E-3415-0BD0-98A5C49B8B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471226"/>
            <a:ext cx="5405919" cy="4054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D2E9658-2D0B-3A71-C46D-B05C1CC8A4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12" b="50000"/>
          <a:stretch/>
        </p:blipFill>
        <p:spPr>
          <a:xfrm>
            <a:off x="838200" y="2783945"/>
            <a:ext cx="50863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467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1D7F5F94-C884-63C3-4284-9875B6CFB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3048000"/>
            <a:ext cx="9877777" cy="2277533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dirty="0"/>
              <a:t>Esta obra se está realizando mediante convenio de cooperación interinstitucional ente el Gobierno Provincial del Azuay y el GAD parroquial de Delegsol para fortalecer el turismo mediante la adecuación de los espacios de la playa de Delegsol para impulsar el desarrollo económico y productivo de la parroquia, con una Inversión de $ 43,622.6 sin IVA.</a:t>
            </a:r>
            <a:endParaRPr lang="es-EC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B591C7F-216A-0E1C-FDFD-7725644E5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rgbClr val="7030A0"/>
                </a:solidFill>
              </a:rPr>
              <a:t>REGENERACION DE LA PLAYA PRIMERA ETAPA</a:t>
            </a:r>
            <a:endParaRPr lang="es-EC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277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51C66F-271C-06ED-55DE-F70B4E4882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103632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92344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6D9EBF8-8EAD-5FD1-A463-552525B5F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6604"/>
            <a:ext cx="4724400" cy="6299200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999EBE1-CC8F-658B-2031-7D85C4F496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08409"/>
            <a:ext cx="4571365" cy="60955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99495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D45E1D81-66B9-88EE-7064-F199B9D5F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111" y="3200400"/>
            <a:ext cx="9877777" cy="2048933"/>
          </a:xfrm>
        </p:spPr>
        <p:txBody>
          <a:bodyPr/>
          <a:lstStyle/>
          <a:p>
            <a:pPr algn="just"/>
            <a:r>
              <a:rPr lang="es-ES" dirty="0"/>
              <a:t>Esta obra se está realizando mediante convenio de cooperación interinstitucional ente el Gobierno Provincial del Azuay y el GAD parroquial de Delegsol para el mejoramiento vial a nivel de doble tratamiento superficial bituminosos de la vía Delegsol – Chocar, L=1.2 Km, con una Inversión de $ 264,192.04 incluido IVA.</a:t>
            </a:r>
            <a:endParaRPr lang="es-EC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5D18C0A1-8C5B-729F-6F12-83BEEC03F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9600"/>
            <a:ext cx="10972800" cy="1252728"/>
          </a:xfrm>
        </p:spPr>
        <p:txBody>
          <a:bodyPr>
            <a:noAutofit/>
          </a:bodyPr>
          <a:lstStyle/>
          <a:p>
            <a:r>
              <a:rPr lang="es-ES" sz="3200" dirty="0">
                <a:solidFill>
                  <a:srgbClr val="532476"/>
                </a:solidFill>
              </a:rPr>
              <a:t>MEJORAMIENTO VIAL A NIVEL DE DOBLE TRATAMIENTO SUPERFICIAL BITUMINOSO DE LA VIA DELEGSOL – CHOCAR, L=1.2KM </a:t>
            </a:r>
            <a:endParaRPr lang="es-EC" sz="3200" dirty="0">
              <a:solidFill>
                <a:srgbClr val="5324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007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C846B2A-8E53-B6CA-4587-0DC4E7EF0E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5149794" cy="4191000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36CCD8A-ED0E-E573-7A93-0EC586B786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682" y="2464514"/>
            <a:ext cx="5626948" cy="4190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9154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ctores e ilustraciones de Gracias para descargar gratis | Freepik">
            <a:extLst>
              <a:ext uri="{FF2B5EF4-FFF2-40B4-BE49-F238E27FC236}">
                <a16:creationId xmlns:a16="http://schemas.microsoft.com/office/drawing/2014/main" id="{A8C45145-614E-DDAB-6AD7-D6ADF8BBA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85"/>
          <a:stretch/>
        </p:blipFill>
        <p:spPr bwMode="auto">
          <a:xfrm>
            <a:off x="2286000" y="1752600"/>
            <a:ext cx="7467600" cy="416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749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2056</TotalTime>
  <Words>1106</Words>
  <Application>Microsoft Office PowerPoint</Application>
  <PresentationFormat>Panorámica</PresentationFormat>
  <Paragraphs>106</Paragraphs>
  <Slides>46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4" baseType="lpstr">
      <vt:lpstr>Arial</vt:lpstr>
      <vt:lpstr>Calibri</vt:lpstr>
      <vt:lpstr>Cambria</vt:lpstr>
      <vt:lpstr>Candara</vt:lpstr>
      <vt:lpstr>Century Gothic</vt:lpstr>
      <vt:lpstr>Symbol</vt:lpstr>
      <vt:lpstr>Wingdings</vt:lpstr>
      <vt:lpstr>Forma de onda</vt:lpstr>
      <vt:lpstr>Presentación de PowerPoint</vt:lpstr>
      <vt:lpstr>Informe de Rendición de Cuentas</vt:lpstr>
      <vt:lpstr>Ejes de trabajo según la Planificación Institucional</vt:lpstr>
      <vt:lpstr>EJECUCION PRESUPUESTARIA</vt:lpstr>
      <vt:lpstr>Gastos en Personal: Remuneraciones Unificadas Aporte al IESS Fondos de Reserva Decimos Vacaciones no Gozadas </vt:lpstr>
      <vt:lpstr>Otros Gastos Corrientes: Pago Seguros Comisiones Bancarias</vt:lpstr>
      <vt:lpstr> ATENCION AL SECTOR VULNERABLE - ADOLESCENTES</vt:lpstr>
      <vt:lpstr>Presentación de PowerPoint</vt:lpstr>
      <vt:lpstr> Personas con Discapacidad</vt:lpstr>
      <vt:lpstr>Presentación de PowerPoint</vt:lpstr>
      <vt:lpstr>Atención al Adulto Mayor. </vt:lpstr>
      <vt:lpstr>Presentación de PowerPoint</vt:lpstr>
      <vt:lpstr>Colonias Vacacionales para Niños y Niñas de la Parroquia</vt:lpstr>
      <vt:lpstr>Presentación de PowerPoint</vt:lpstr>
      <vt:lpstr>Proyecto de formación,  exhibición cultural y fortalecimiento de los espacios públicos de la parroquia</vt:lpstr>
      <vt:lpstr>Presentación de PowerPoint</vt:lpstr>
      <vt:lpstr> Mantenimiento de Derrumbes y Desalojos de materiales en zona Urbana y Periurbana </vt:lpstr>
      <vt:lpstr>Plan de Mantenimiento Vial Delegado 2021</vt:lpstr>
      <vt:lpstr>Presentación de PowerPoint</vt:lpstr>
      <vt:lpstr>Presentación de PowerPoint</vt:lpstr>
      <vt:lpstr>Presentación de PowerPoint</vt:lpstr>
      <vt:lpstr>Proyecto de Fortalecimiento de espacios Públicos</vt:lpstr>
      <vt:lpstr>Presentación de PowerPoint</vt:lpstr>
      <vt:lpstr>• Pintado de las Bóvedas del cementerio parroquial</vt:lpstr>
      <vt:lpstr>• Cancha Loma del Triunfo</vt:lpstr>
      <vt:lpstr>Mejoramiento del desarrollo agropecuario y productivo de la parroquia. </vt:lpstr>
      <vt:lpstr>Presentación de PowerPoint</vt:lpstr>
      <vt:lpstr>Presentación de PowerPoint</vt:lpstr>
      <vt:lpstr>Proyecto de Limpieza y Ordenamiento de la Parroquia</vt:lpstr>
      <vt:lpstr>Presentación de PowerPoint</vt:lpstr>
      <vt:lpstr>Presentación de PowerPoint</vt:lpstr>
      <vt:lpstr>Proyecto de educación ambiental reforestación y capacitación en el cuidado de la flora y fauna </vt:lpstr>
      <vt:lpstr>Presentación de PowerPoint</vt:lpstr>
      <vt:lpstr>• CONSTRUCCIÓN DE UN MURO DE HORMIGÓN ARMADO PARA LA ESTABILIZACIÓN DE LA VÍA PUZHIO – SANTA TERESITA </vt:lpstr>
      <vt:lpstr>Presentación de PowerPoint</vt:lpstr>
      <vt:lpstr>• ESCUELA DE FORMACION DE ARTES Y OFICIOS</vt:lpstr>
      <vt:lpstr>Presentación de PowerPoint</vt:lpstr>
      <vt:lpstr>• ELIMINACIÓN DE LA VIOLENCIA CONTRA LAS MUJERES EN EL SECTOR RURAL Y COMUNITARIA.</vt:lpstr>
      <vt:lpstr>Presentación de PowerPoint</vt:lpstr>
      <vt:lpstr>Construcción de la cancha de la comunidad de Chocar y cimentación de la cubierta</vt:lpstr>
      <vt:lpstr>REGENERACION DE LA PLAYA PRIMERA ETAPA</vt:lpstr>
      <vt:lpstr>Presentación de PowerPoint</vt:lpstr>
      <vt:lpstr>Presentación de PowerPoint</vt:lpstr>
      <vt:lpstr>MEJORAMIENTO VIAL A NIVEL DE DOBLE TRATAMIENTO SUPERFICIAL BITUMINOSO DE LA VIA DELEGSOL – CHOCAR, L=1.2KM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rendición de cuentas enero diciembre 2019</dc:title>
  <dc:creator>Giovanny Sarmiento</dc:creator>
  <cp:lastModifiedBy>Gobierno Parroquial Delegsol</cp:lastModifiedBy>
  <cp:revision>96</cp:revision>
  <dcterms:created xsi:type="dcterms:W3CDTF">2020-10-02T13:36:55Z</dcterms:created>
  <dcterms:modified xsi:type="dcterms:W3CDTF">2023-04-21T19:58:30Z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2020-09-23T00:00:00Z</vt:filetime>
  </property>
  <property fmtid="{D5CDD505-2E9C-101B-9397-08002B2CF9AE}" pid="3" name="Creator">
    <vt:lpwstr>Acrobat PDFMaker 19 para PowerPoint</vt:lpwstr>
  </property>
  <property fmtid="{D5CDD505-2E9C-101B-9397-08002B2CF9AE}" pid="4" name="LastSaved">
    <vt:filetime>2020-10-02T00:00:00Z</vt:filetime>
  </property>
</Properties>
</file>